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4" r:id="rId1"/>
  </p:sldMasterIdLst>
  <p:notesMasterIdLst>
    <p:notesMasterId r:id="rId13"/>
  </p:notesMasterIdLst>
  <p:sldIdLst>
    <p:sldId id="256" r:id="rId2"/>
    <p:sldId id="258" r:id="rId3"/>
    <p:sldId id="259" r:id="rId4"/>
    <p:sldId id="278" r:id="rId5"/>
    <p:sldId id="292" r:id="rId6"/>
    <p:sldId id="260" r:id="rId7"/>
    <p:sldId id="305" r:id="rId8"/>
    <p:sldId id="302" r:id="rId9"/>
    <p:sldId id="300" r:id="rId10"/>
    <p:sldId id="306" r:id="rId11"/>
    <p:sldId id="307" r:id="rId12"/>
  </p:sldIdLst>
  <p:sldSz cx="9144000" cy="5143500" type="screen16x9"/>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 Wild" initials="JW" lastIdx="8" clrIdx="0">
    <p:extLst>
      <p:ext uri="{19B8F6BF-5375-455C-9EA6-DF929625EA0E}">
        <p15:presenceInfo xmlns:p15="http://schemas.microsoft.com/office/powerpoint/2012/main" userId="S::jenni.wild@nzta.govt.nz::3cad56a2-f93c-44d1-a974-7eae56bbf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8"/>
    <a:srgbClr val="B5D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3804" autoAdjust="0"/>
  </p:normalViewPr>
  <p:slideViewPr>
    <p:cSldViewPr snapToGrid="0">
      <p:cViewPr varScale="1">
        <p:scale>
          <a:sx n="41" d="100"/>
          <a:sy n="41" d="100"/>
        </p:scale>
        <p:origin x="1938" y="5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24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NZ"/>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D154AE7-7750-4FB1-8BD2-4B2673121390}" type="datetimeFigureOut">
              <a:rPr lang="en-NZ" smtClean="0"/>
              <a:t>27/07/2020</a:t>
            </a:fld>
            <a:endParaRPr lang="en-NZ"/>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NZ"/>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NZ"/>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82FA9CF-85EB-4BAC-8AB3-26EB76FADCAA}" type="slidenum">
              <a:rPr lang="en-NZ" smtClean="0"/>
              <a:t>‹#›</a:t>
            </a:fld>
            <a:endParaRPr lang="en-NZ"/>
          </a:p>
        </p:txBody>
      </p:sp>
    </p:spTree>
    <p:extLst>
      <p:ext uri="{BB962C8B-B14F-4D97-AF65-F5344CB8AC3E}">
        <p14:creationId xmlns:p14="http://schemas.microsoft.com/office/powerpoint/2010/main" val="258432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82FA9CF-85EB-4BAC-8AB3-26EB76FADCAA}" type="slidenum">
              <a:rPr lang="en-NZ" smtClean="0"/>
              <a:t>1</a:t>
            </a:fld>
            <a:endParaRPr lang="en-NZ"/>
          </a:p>
        </p:txBody>
      </p:sp>
    </p:spTree>
    <p:extLst>
      <p:ext uri="{BB962C8B-B14F-4D97-AF65-F5344CB8AC3E}">
        <p14:creationId xmlns:p14="http://schemas.microsoft.com/office/powerpoint/2010/main" val="417524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We’re starting that by </a:t>
            </a:r>
            <a:r>
              <a:rPr lang="en-NZ" sz="1200" kern="1200" dirty="0">
                <a:solidFill>
                  <a:schemeClr val="tx1"/>
                </a:solidFill>
                <a:effectLst/>
                <a:latin typeface="+mn-lt"/>
                <a:ea typeface="+mn-ea"/>
                <a:cs typeface="+mn-cs"/>
              </a:rPr>
              <a:t>identifying potential step changes in these areas, do some design work and work out the best way of implementing the innovations. </a:t>
            </a:r>
          </a:p>
          <a:p>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We have a design sprint underway to work on this, closely involving supplier representatives, Waka Kotahi staff and representatives from government departments.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next step will be agreeing the initiatives to get them underway for the first five projects I mentioned earlier. </a:t>
            </a:r>
          </a:p>
          <a:p>
            <a:endParaRPr lang="en-NZ" sz="120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We will also put in place a longer-term step change strategy for driving innovation in other Waka Kotahi projects.</a:t>
            </a:r>
          </a:p>
          <a:p>
            <a:endParaRPr lang="en-NZ" sz="1200" b="0" i="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We want the construction industry and other suppliers to be involved, so I encourage you to share your ideas with us.</a:t>
            </a:r>
          </a:p>
          <a:p>
            <a:endParaRPr lang="en-NZ" sz="1200" kern="1200" dirty="0">
              <a:solidFill>
                <a:schemeClr val="tx1"/>
              </a:solidFill>
              <a:effectLst/>
              <a:latin typeface="+mn-lt"/>
              <a:ea typeface="+mn-ea"/>
              <a:cs typeface="+mn-cs"/>
            </a:endParaRPr>
          </a:p>
          <a:p>
            <a:endParaRPr lang="en-NZ" sz="1200" b="0" i="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C82FA9CF-85EB-4BAC-8AB3-26EB76FADCAA}" type="slidenum">
              <a:rPr lang="en-NZ" smtClean="0"/>
              <a:t>10</a:t>
            </a:fld>
            <a:endParaRPr lang="en-NZ"/>
          </a:p>
        </p:txBody>
      </p:sp>
    </p:spTree>
    <p:extLst>
      <p:ext uri="{BB962C8B-B14F-4D97-AF65-F5344CB8AC3E}">
        <p14:creationId xmlns:p14="http://schemas.microsoft.com/office/powerpoint/2010/main" val="8821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82FA9CF-85EB-4BAC-8AB3-26EB76FADCAA}" type="slidenum">
              <a:rPr lang="en-NZ" smtClean="0"/>
              <a:t>11</a:t>
            </a:fld>
            <a:endParaRPr lang="en-NZ"/>
          </a:p>
        </p:txBody>
      </p:sp>
    </p:spTree>
    <p:extLst>
      <p:ext uri="{BB962C8B-B14F-4D97-AF65-F5344CB8AC3E}">
        <p14:creationId xmlns:p14="http://schemas.microsoft.com/office/powerpoint/2010/main" val="41387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NZ" sz="1300" b="1" dirty="0"/>
              <a:t>Introduction</a:t>
            </a:r>
            <a:endParaRPr lang="en-NZ" sz="1300" dirty="0"/>
          </a:p>
          <a:p>
            <a:pPr marL="185766" indent="-185766">
              <a:buFont typeface="Arial" panose="020B0604020202020204" pitchFamily="34" charset="0"/>
              <a:buChar char="•"/>
            </a:pPr>
            <a:endParaRPr lang="en-NZ" sz="1300" dirty="0"/>
          </a:p>
          <a:p>
            <a:pPr marL="185766" indent="-185766">
              <a:buFont typeface="Arial" panose="020B0604020202020204" pitchFamily="34" charset="0"/>
              <a:buChar char="•"/>
            </a:pPr>
            <a:r>
              <a:rPr lang="en-NZ" sz="1300" dirty="0"/>
              <a:t>The New Zealand Upgrade Programme is a $6.8 billion investment in New Zealand to get our cities moving, to save lives and boost productivity in growth areas.</a:t>
            </a:r>
          </a:p>
          <a:p>
            <a:pPr marL="185766" indent="-185766">
              <a:buFont typeface="Arial" panose="020B0604020202020204" pitchFamily="34" charset="0"/>
              <a:buChar char="•"/>
            </a:pPr>
            <a:endParaRPr lang="en-NZ" sz="1300" dirty="0"/>
          </a:p>
          <a:p>
            <a:pPr marL="185766" indent="-185766">
              <a:buFont typeface="Arial" panose="020B0604020202020204" pitchFamily="34" charset="0"/>
              <a:buChar char="•"/>
            </a:pPr>
            <a:r>
              <a:rPr lang="en-NZ" sz="1300" dirty="0"/>
              <a:t>Now, more than ever, this programme will play a vital role in helping to stimulate the economy and support the country as it begins the recovery from the effects of COVID-19.</a:t>
            </a:r>
          </a:p>
          <a:p>
            <a:r>
              <a:rPr lang="en-NZ" sz="1300" dirty="0"/>
              <a:t> </a:t>
            </a:r>
          </a:p>
          <a:p>
            <a:r>
              <a:rPr lang="en-NZ" sz="1300" dirty="0"/>
              <a:t> </a:t>
            </a:r>
          </a:p>
          <a:p>
            <a:pPr marL="185766" indent="-185766">
              <a:buFont typeface="Arial" panose="020B0604020202020204" pitchFamily="34" charset="0"/>
              <a:buChar char="•"/>
            </a:pPr>
            <a:r>
              <a:rPr lang="en-NZ" sz="1300" dirty="0"/>
              <a:t>The New Zealand Upgrade Programme will be delivered over the next decade – providing a guaranteed – and fully-funded – pipeline of work for the civil construction industry. It will create 800 to 1000 direct new jobs as the first five projects get underway this year.</a:t>
            </a:r>
          </a:p>
          <a:p>
            <a:pPr marL="185766" indent="-185766">
              <a:buFont typeface="Arial" panose="020B0604020202020204" pitchFamily="34" charset="0"/>
              <a:buChar char="•"/>
            </a:pPr>
            <a:endParaRPr lang="en-NZ" sz="1300" dirty="0"/>
          </a:p>
          <a:p>
            <a:pPr marL="0" indent="0">
              <a:buFont typeface="Arial" panose="020B0604020202020204" pitchFamily="34" charset="0"/>
              <a:buNone/>
            </a:pPr>
            <a:endParaRPr lang="en-NZ" sz="1300" dirty="0"/>
          </a:p>
          <a:p>
            <a:endParaRPr lang="en-NZ" dirty="0"/>
          </a:p>
        </p:txBody>
      </p:sp>
      <p:sp>
        <p:nvSpPr>
          <p:cNvPr id="4" name="Slide Number Placeholder 3"/>
          <p:cNvSpPr>
            <a:spLocks noGrp="1"/>
          </p:cNvSpPr>
          <p:nvPr>
            <p:ph type="sldNum" sz="quarter" idx="5"/>
          </p:nvPr>
        </p:nvSpPr>
        <p:spPr/>
        <p:txBody>
          <a:bodyPr/>
          <a:lstStyle/>
          <a:p>
            <a:fld id="{C82FA9CF-85EB-4BAC-8AB3-26EB76FADCAA}" type="slidenum">
              <a:rPr lang="en-NZ" smtClean="0"/>
              <a:t>2</a:t>
            </a:fld>
            <a:endParaRPr lang="en-NZ"/>
          </a:p>
        </p:txBody>
      </p:sp>
    </p:spTree>
    <p:extLst>
      <p:ext uri="{BB962C8B-B14F-4D97-AF65-F5344CB8AC3E}">
        <p14:creationId xmlns:p14="http://schemas.microsoft.com/office/powerpoint/2010/main" val="210228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00" b="1" dirty="0"/>
              <a:t>Programme Outcomes</a:t>
            </a:r>
            <a:endParaRPr lang="en-NZ" sz="1300" dirty="0"/>
          </a:p>
          <a:p>
            <a:r>
              <a:rPr lang="en-NZ" sz="1300" b="1" dirty="0"/>
              <a:t> </a:t>
            </a:r>
          </a:p>
          <a:p>
            <a:r>
              <a:rPr lang="en-NZ" sz="1300" b="0" dirty="0"/>
              <a:t>The programme delivers on the Government’s current transport priorities and supports growth.</a:t>
            </a:r>
          </a:p>
          <a:p>
            <a:endParaRPr lang="en-NZ" sz="1300" b="0" dirty="0"/>
          </a:p>
          <a:p>
            <a:endParaRPr lang="en-NZ" sz="1300" b="0" dirty="0"/>
          </a:p>
          <a:p>
            <a:endParaRPr lang="en-NZ" sz="1300" b="1" dirty="0"/>
          </a:p>
          <a:p>
            <a:r>
              <a:rPr lang="en-NZ" sz="1300" b="0" dirty="0"/>
              <a:t>It also offers an opportunity for Waka Kotahi to work with suppliers to deliver project more efficiently.</a:t>
            </a:r>
          </a:p>
          <a:p>
            <a:endParaRPr lang="en-NZ" sz="1300" b="1" dirty="0"/>
          </a:p>
          <a:p>
            <a:endParaRPr lang="en-NZ" sz="1300" b="1" dirty="0"/>
          </a:p>
          <a:p>
            <a:endParaRPr lang="en-NZ" dirty="0"/>
          </a:p>
        </p:txBody>
      </p:sp>
      <p:sp>
        <p:nvSpPr>
          <p:cNvPr id="4" name="Slide Number Placeholder 3"/>
          <p:cNvSpPr>
            <a:spLocks noGrp="1"/>
          </p:cNvSpPr>
          <p:nvPr>
            <p:ph type="sldNum" sz="quarter" idx="5"/>
          </p:nvPr>
        </p:nvSpPr>
        <p:spPr/>
        <p:txBody>
          <a:bodyPr/>
          <a:lstStyle/>
          <a:p>
            <a:fld id="{C82FA9CF-85EB-4BAC-8AB3-26EB76FADCAA}" type="slidenum">
              <a:rPr lang="en-NZ" smtClean="0"/>
              <a:t>3</a:t>
            </a:fld>
            <a:endParaRPr lang="en-NZ"/>
          </a:p>
        </p:txBody>
      </p:sp>
    </p:spTree>
    <p:extLst>
      <p:ext uri="{BB962C8B-B14F-4D97-AF65-F5344CB8AC3E}">
        <p14:creationId xmlns:p14="http://schemas.microsoft.com/office/powerpoint/2010/main" val="118928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dirty="0">
                <a:solidFill>
                  <a:schemeClr val="tx1"/>
                </a:solidFill>
              </a:rPr>
              <a:t>We’re continuing to assess the impacts of Covid19</a:t>
            </a:r>
          </a:p>
          <a:p>
            <a:pPr marL="0" lvl="0" indent="0">
              <a:buNone/>
            </a:pPr>
            <a:endParaRPr lang="en-NZ" dirty="0">
              <a:solidFill>
                <a:schemeClr val="tx1"/>
              </a:solidFill>
            </a:endParaRPr>
          </a:p>
          <a:p>
            <a:pPr lvl="0"/>
            <a:r>
              <a:rPr lang="en-NZ" dirty="0">
                <a:solidFill>
                  <a:schemeClr val="tx1"/>
                </a:solidFill>
              </a:rPr>
              <a:t>The volume and pace of property purchase is unprecedented – investigating options to improve the process while managing the impact on landowners</a:t>
            </a:r>
          </a:p>
          <a:p>
            <a:pPr lvl="0"/>
            <a:endParaRPr lang="en-NZ" dirty="0">
              <a:solidFill>
                <a:schemeClr val="tx1"/>
              </a:solidFill>
            </a:endParaRPr>
          </a:p>
          <a:p>
            <a:pPr lvl="0"/>
            <a:r>
              <a:rPr lang="en-NZ" dirty="0">
                <a:solidFill>
                  <a:schemeClr val="tx1"/>
                </a:solidFill>
              </a:rPr>
              <a:t>When announced the projects were at varying stages of development, some close to construction and others at business case stage. The programme has been working on improving certainty over project scope and cost. </a:t>
            </a:r>
          </a:p>
          <a:p>
            <a:pPr lvl="0"/>
            <a:endParaRPr lang="en-NZ" dirty="0">
              <a:solidFill>
                <a:schemeClr val="tx1"/>
              </a:solidFill>
            </a:endParaRPr>
          </a:p>
          <a:p>
            <a:endParaRPr lang="en-NZ" dirty="0"/>
          </a:p>
        </p:txBody>
      </p:sp>
      <p:sp>
        <p:nvSpPr>
          <p:cNvPr id="4" name="Slide Number Placeholder 3"/>
          <p:cNvSpPr>
            <a:spLocks noGrp="1"/>
          </p:cNvSpPr>
          <p:nvPr>
            <p:ph type="sldNum" sz="quarter" idx="5"/>
          </p:nvPr>
        </p:nvSpPr>
        <p:spPr/>
        <p:txBody>
          <a:bodyPr/>
          <a:lstStyle/>
          <a:p>
            <a:fld id="{C82FA9CF-85EB-4BAC-8AB3-26EB76FADCAA}" type="slidenum">
              <a:rPr lang="en-NZ" smtClean="0"/>
              <a:t>4</a:t>
            </a:fld>
            <a:endParaRPr lang="en-NZ"/>
          </a:p>
        </p:txBody>
      </p:sp>
    </p:spTree>
    <p:extLst>
      <p:ext uri="{BB962C8B-B14F-4D97-AF65-F5344CB8AC3E}">
        <p14:creationId xmlns:p14="http://schemas.microsoft.com/office/powerpoint/2010/main" val="404403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00" b="1" dirty="0"/>
              <a:t>First five projects</a:t>
            </a:r>
            <a:endParaRPr lang="en-NZ" sz="1300" dirty="0"/>
          </a:p>
          <a:p>
            <a:r>
              <a:rPr lang="en-NZ" sz="1300" b="1" dirty="0"/>
              <a:t> </a:t>
            </a:r>
            <a:endParaRPr lang="en-NZ" sz="13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300" dirty="0"/>
              <a:t>Several of the projects within the Programme are almost construction ready – procurement for the construction of the first five projects is underway.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3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300" dirty="0"/>
              <a:t>$2.4 billion of professional services and physical works will be in the market for tender this year.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300" dirty="0"/>
          </a:p>
          <a:p>
            <a:pPr marL="0" indent="0">
              <a:buFont typeface="Arial" panose="020B0604020202020204" pitchFamily="34" charset="0"/>
              <a:buNone/>
            </a:pPr>
            <a:r>
              <a:rPr lang="en-NZ" sz="1300" dirty="0"/>
              <a:t>This is significant for the construction industry – and critical for the economy as we begin the recovery from </a:t>
            </a:r>
            <a:r>
              <a:rPr lang="en-NZ" sz="1300" dirty="0" err="1"/>
              <a:t>Covid</a:t>
            </a:r>
            <a:r>
              <a:rPr lang="en-NZ" sz="1300" dirty="0"/>
              <a:t> 19.</a:t>
            </a:r>
          </a:p>
          <a:p>
            <a:endParaRPr lang="en-NZ" dirty="0"/>
          </a:p>
        </p:txBody>
      </p:sp>
      <p:sp>
        <p:nvSpPr>
          <p:cNvPr id="4" name="Slide Number Placeholder 3"/>
          <p:cNvSpPr>
            <a:spLocks noGrp="1"/>
          </p:cNvSpPr>
          <p:nvPr>
            <p:ph type="sldNum" sz="quarter" idx="5"/>
          </p:nvPr>
        </p:nvSpPr>
        <p:spPr/>
        <p:txBody>
          <a:bodyPr/>
          <a:lstStyle/>
          <a:p>
            <a:fld id="{C82FA9CF-85EB-4BAC-8AB3-26EB76FADCAA}" type="slidenum">
              <a:rPr lang="en-NZ" smtClean="0"/>
              <a:t>5</a:t>
            </a:fld>
            <a:endParaRPr lang="en-NZ"/>
          </a:p>
        </p:txBody>
      </p:sp>
    </p:spTree>
    <p:extLst>
      <p:ext uri="{BB962C8B-B14F-4D97-AF65-F5344CB8AC3E}">
        <p14:creationId xmlns:p14="http://schemas.microsoft.com/office/powerpoint/2010/main" val="309105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High tourism and population growth has put pressure on the transport system</a:t>
            </a:r>
          </a:p>
          <a:p>
            <a:endParaRPr lang="en-NZ" dirty="0"/>
          </a:p>
          <a:p>
            <a:r>
              <a:rPr lang="en-NZ" sz="1200" b="0" i="0" kern="1200" dirty="0">
                <a:solidFill>
                  <a:schemeClr val="tx1"/>
                </a:solidFill>
                <a:effectLst/>
                <a:latin typeface="+mn-lt"/>
                <a:ea typeface="+mn-ea"/>
                <a:cs typeface="+mn-cs"/>
              </a:rPr>
              <a:t>We are working closely with Queenstown Lakes District and Otago Regional Council on a substantial programme of work to respond to this growth</a:t>
            </a:r>
          </a:p>
          <a:p>
            <a:endParaRPr lang="en-N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Further investment is needed to build on the success of the Orbus in giving residents and visitors greater travel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The package of improvements will provide a more reliable and efficient bus service into Queenstown’s town centre, and safer, upgraded walking and cycling facilities, helping reduce reliance on private vehicle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It will also support better access to housing developments and improve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 </a:t>
            </a:r>
          </a:p>
          <a:p>
            <a:endParaRPr lang="en-NZ" dirty="0"/>
          </a:p>
        </p:txBody>
      </p:sp>
      <p:sp>
        <p:nvSpPr>
          <p:cNvPr id="4" name="Slide Number Placeholder 3"/>
          <p:cNvSpPr>
            <a:spLocks noGrp="1"/>
          </p:cNvSpPr>
          <p:nvPr>
            <p:ph type="sldNum" sz="quarter" idx="5"/>
          </p:nvPr>
        </p:nvSpPr>
        <p:spPr/>
        <p:txBody>
          <a:bodyPr/>
          <a:lstStyle/>
          <a:p>
            <a:fld id="{C82FA9CF-85EB-4BAC-8AB3-26EB76FADCAA}" type="slidenum">
              <a:rPr lang="en-NZ" smtClean="0"/>
              <a:t>6</a:t>
            </a:fld>
            <a:endParaRPr lang="en-NZ"/>
          </a:p>
        </p:txBody>
      </p:sp>
    </p:spTree>
    <p:extLst>
      <p:ext uri="{BB962C8B-B14F-4D97-AF65-F5344CB8AC3E}">
        <p14:creationId xmlns:p14="http://schemas.microsoft.com/office/powerpoint/2010/main" val="284179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NZ" sz="1300" b="1" dirty="0">
                <a:solidFill>
                  <a:srgbClr val="19456B"/>
                </a:solidFill>
              </a:rPr>
              <a:t>SH6A corridor improvements</a:t>
            </a:r>
          </a:p>
          <a:p>
            <a:r>
              <a:rPr lang="en-NZ" dirty="0"/>
              <a:t>Targeted priority bus lanes implemented between the SH6/SH6A intersection and SH6A/Marina Drive intersection. </a:t>
            </a:r>
          </a:p>
          <a:p>
            <a:endParaRPr lang="en-NZ" dirty="0"/>
          </a:p>
          <a:p>
            <a:r>
              <a:rPr lang="en-NZ" dirty="0"/>
              <a:t>Key intersections signalised with bus priority.</a:t>
            </a:r>
          </a:p>
          <a:p>
            <a:pPr marL="0" indent="0">
              <a:buNone/>
            </a:pPr>
            <a:r>
              <a:rPr lang="en-NZ" sz="1300" b="1" dirty="0">
                <a:solidFill>
                  <a:srgbClr val="19456B"/>
                </a:solidFill>
              </a:rPr>
              <a:t>SH6 Ladies Mile corridor improvements</a:t>
            </a:r>
          </a:p>
          <a:p>
            <a:r>
              <a:rPr lang="en-NZ" dirty="0"/>
              <a:t>Westbound bus lane along SH6 to Ladies Mile Bus priority onto the bridge is being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Howards Drive roundabout will provide access and safety to the residential area of Lake Hayes Estate and together with the pedestrian and cycling underpass, provide a safer crossing point on the highway to improve access to the bus stops and enable future housing development.</a:t>
            </a:r>
          </a:p>
          <a:p>
            <a:endParaRPr lang="en-NZ" dirty="0"/>
          </a:p>
          <a:p>
            <a:pPr marL="0" indent="0">
              <a:buNone/>
            </a:pPr>
            <a:r>
              <a:rPr lang="en-NZ" sz="1300" b="1" dirty="0">
                <a:solidFill>
                  <a:srgbClr val="19456B"/>
                </a:solidFill>
              </a:rPr>
              <a:t>Grant Road to Kawarau Falls Bridge</a:t>
            </a:r>
          </a:p>
          <a:p>
            <a:r>
              <a:rPr lang="en-NZ" dirty="0"/>
              <a:t>Improvements to control the volume of traffic that can access SH6A while ensuring there is an acceptable level of service for general traffic within and around the Frankton Flats.</a:t>
            </a:r>
          </a:p>
          <a:p>
            <a:endParaRPr lang="en-NZ" dirty="0"/>
          </a:p>
          <a:p>
            <a:r>
              <a:rPr lang="en-NZ" dirty="0"/>
              <a:t>The SH6 links to the east and to the south will include bus lanes in both directions.</a:t>
            </a:r>
          </a:p>
          <a:p>
            <a:endParaRPr lang="en-NZ" dirty="0"/>
          </a:p>
          <a:p>
            <a:r>
              <a:rPr lang="en-NZ" dirty="0"/>
              <a:t>An eastbound bus lane and signalising of the existing roundabouts on SH6 will enable buses to travel unimpeded towards the </a:t>
            </a:r>
            <a:r>
              <a:rPr lang="en-NZ" dirty="0" err="1"/>
              <a:t>Shotover</a:t>
            </a:r>
            <a:r>
              <a:rPr lang="en-NZ" dirty="0"/>
              <a:t> Bridge.</a:t>
            </a:r>
          </a:p>
          <a:p>
            <a:r>
              <a:rPr lang="en-NZ" dirty="0"/>
              <a:t>Bus priority onto the bridge is also being considered. </a:t>
            </a:r>
          </a:p>
          <a:p>
            <a:endParaRPr lang="en-NZ" dirty="0"/>
          </a:p>
          <a:p>
            <a:r>
              <a:rPr lang="en-NZ" dirty="0"/>
              <a:t>The westbound direction along this section will also have a bus lane with priority through the intersections.</a:t>
            </a:r>
            <a:endParaRPr lang="en-NZ" b="1" dirty="0">
              <a:solidFill>
                <a:srgbClr val="19456B"/>
              </a:solidFill>
            </a:endParaRPr>
          </a:p>
          <a:p>
            <a:endParaRPr lang="en-NZ" dirty="0"/>
          </a:p>
        </p:txBody>
      </p:sp>
      <p:sp>
        <p:nvSpPr>
          <p:cNvPr id="4" name="Slide Number Placeholder 3"/>
          <p:cNvSpPr>
            <a:spLocks noGrp="1"/>
          </p:cNvSpPr>
          <p:nvPr>
            <p:ph type="sldNum" sz="quarter" idx="5"/>
          </p:nvPr>
        </p:nvSpPr>
        <p:spPr/>
        <p:txBody>
          <a:bodyPr/>
          <a:lstStyle/>
          <a:p>
            <a:fld id="{C82FA9CF-85EB-4BAC-8AB3-26EB76FADCAA}" type="slidenum">
              <a:rPr lang="en-NZ" smtClean="0"/>
              <a:t>7</a:t>
            </a:fld>
            <a:endParaRPr lang="en-NZ"/>
          </a:p>
        </p:txBody>
      </p:sp>
    </p:spTree>
    <p:extLst>
      <p:ext uri="{BB962C8B-B14F-4D97-AF65-F5344CB8AC3E}">
        <p14:creationId xmlns:p14="http://schemas.microsoft.com/office/powerpoint/2010/main" val="371421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defTabSz="990752">
              <a:buFont typeface="Arial" panose="020B0604020202020204" pitchFamily="34" charset="0"/>
              <a:buChar char="•"/>
              <a:defRPr/>
            </a:pPr>
            <a:endParaRPr lang="en-NZ" dirty="0"/>
          </a:p>
        </p:txBody>
      </p:sp>
      <p:sp>
        <p:nvSpPr>
          <p:cNvPr id="4" name="Slide Number Placeholder 3"/>
          <p:cNvSpPr>
            <a:spLocks noGrp="1"/>
          </p:cNvSpPr>
          <p:nvPr>
            <p:ph type="sldNum" sz="quarter" idx="5"/>
          </p:nvPr>
        </p:nvSpPr>
        <p:spPr/>
        <p:txBody>
          <a:bodyPr/>
          <a:lstStyle/>
          <a:p>
            <a:fld id="{C82FA9CF-85EB-4BAC-8AB3-26EB76FADCAA}" type="slidenum">
              <a:rPr lang="en-NZ" smtClean="0"/>
              <a:t>8</a:t>
            </a:fld>
            <a:endParaRPr lang="en-NZ"/>
          </a:p>
        </p:txBody>
      </p:sp>
    </p:spTree>
    <p:extLst>
      <p:ext uri="{BB962C8B-B14F-4D97-AF65-F5344CB8AC3E}">
        <p14:creationId xmlns:p14="http://schemas.microsoft.com/office/powerpoint/2010/main" val="127607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NZ Upgrade Programme provides a significant programme of infrastructure work for the next decade, but it also offers an opportunity to improve how we deliver projects.  </a:t>
            </a:r>
          </a:p>
          <a:p>
            <a:endParaRPr lang="en-NZ" dirty="0"/>
          </a:p>
          <a:p>
            <a:r>
              <a:rPr lang="en-NZ" dirty="0"/>
              <a:t>During the lockdown we found new ways of collaborating with our suppliers, so we want to build upon that to drive innovation through the upgrade programme.</a:t>
            </a:r>
          </a:p>
          <a:p>
            <a:endParaRPr lang="en-NZ" dirty="0"/>
          </a:p>
          <a:p>
            <a:r>
              <a:rPr lang="en-NZ" sz="1200" kern="1200" dirty="0">
                <a:solidFill>
                  <a:schemeClr val="tx1"/>
                </a:solidFill>
                <a:effectLst/>
                <a:latin typeface="+mn-lt"/>
                <a:ea typeface="+mn-ea"/>
                <a:cs typeface="+mn-cs"/>
              </a:rPr>
              <a:t>We want to work closely with suppliers to lift performance in three key areas:</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Health, safety and wellbeing</a:t>
            </a:r>
            <a:r>
              <a:rPr lang="en-NZ"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Delivery efficiency</a:t>
            </a:r>
            <a:r>
              <a:rPr lang="en-NZ"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Sustainability and social outcomes</a:t>
            </a:r>
            <a:r>
              <a:rPr lang="en-NZ" sz="1200" kern="1200" dirty="0">
                <a:solidFill>
                  <a:schemeClr val="tx1"/>
                </a:solidFill>
                <a:effectLst/>
                <a:latin typeface="+mn-lt"/>
                <a:ea typeface="+mn-ea"/>
                <a:cs typeface="+mn-cs"/>
              </a:rPr>
              <a:t> </a:t>
            </a:r>
          </a:p>
          <a:p>
            <a:endParaRPr lang="en-NZ" dirty="0"/>
          </a:p>
        </p:txBody>
      </p:sp>
      <p:sp>
        <p:nvSpPr>
          <p:cNvPr id="4" name="Slide Number Placeholder 3"/>
          <p:cNvSpPr>
            <a:spLocks noGrp="1"/>
          </p:cNvSpPr>
          <p:nvPr>
            <p:ph type="sldNum" sz="quarter" idx="5"/>
          </p:nvPr>
        </p:nvSpPr>
        <p:spPr/>
        <p:txBody>
          <a:bodyPr/>
          <a:lstStyle/>
          <a:p>
            <a:fld id="{C82FA9CF-85EB-4BAC-8AB3-26EB76FADCAA}" type="slidenum">
              <a:rPr lang="en-NZ" smtClean="0"/>
              <a:t>9</a:t>
            </a:fld>
            <a:endParaRPr lang="en-NZ" dirty="0"/>
          </a:p>
        </p:txBody>
      </p:sp>
    </p:spTree>
    <p:extLst>
      <p:ext uri="{BB962C8B-B14F-4D97-AF65-F5344CB8AC3E}">
        <p14:creationId xmlns:p14="http://schemas.microsoft.com/office/powerpoint/2010/main" val="823765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1">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9144000" cy="5143500"/>
          </a:xfrm>
          <a:prstGeom prst="rect">
            <a:avLst/>
          </a:prstGeom>
        </p:spPr>
        <p:txBody>
          <a:bodyPr/>
          <a:lstStyle>
            <a:lvl1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None/>
              <a:tabLst/>
              <a:defRPr baseline="0"/>
            </a:lvl1pPr>
          </a:lstStyle>
          <a:p>
            <a:pPr marL="0" marR="0" lvl="0" indent="0" algn="l" defTabSz="685800" rtl="0" eaLnBrk="1" fontAlgn="auto" latinLnBrk="0" hangingPunct="1">
              <a:lnSpc>
                <a:spcPct val="90000"/>
              </a:lnSpc>
              <a:spcBef>
                <a:spcPts val="0"/>
              </a:spcBef>
              <a:spcAft>
                <a:spcPts val="600"/>
              </a:spcAft>
              <a:buClrTx/>
              <a:buSzTx/>
              <a:buFont typeface="Arial" panose="020B0604020202020204" pitchFamily="34" charset="0"/>
              <a:buNone/>
              <a:tabLst/>
              <a:defRPr/>
            </a:pPr>
            <a:r>
              <a:rPr lang="en-NZ" noProof="0" dirty="0"/>
              <a:t>Picture Placeholder</a:t>
            </a:r>
            <a:br>
              <a:rPr lang="en-NZ" noProof="0" dirty="0"/>
            </a:br>
            <a:r>
              <a:rPr lang="en-NZ" noProof="0" dirty="0"/>
              <a:t>-To insert a new image click the centre icon and select your chosen image</a:t>
            </a:r>
          </a:p>
          <a:p>
            <a:pPr marL="0" marR="0" lvl="0" indent="0" algn="l" defTabSz="685800" rtl="0" eaLnBrk="1" fontAlgn="auto" latinLnBrk="0" hangingPunct="1">
              <a:lnSpc>
                <a:spcPct val="90000"/>
              </a:lnSpc>
              <a:spcBef>
                <a:spcPts val="0"/>
              </a:spcBef>
              <a:spcAft>
                <a:spcPts val="600"/>
              </a:spcAft>
              <a:buClrTx/>
              <a:buSzTx/>
              <a:buFont typeface="Arial" panose="020B0604020202020204" pitchFamily="34" charset="0"/>
              <a:buNone/>
              <a:tabLst/>
              <a:defRPr/>
            </a:pPr>
            <a:r>
              <a:rPr lang="en-NZ" noProof="0" dirty="0"/>
              <a:t>-Then right click your image and send it to back</a:t>
            </a:r>
          </a:p>
          <a:p>
            <a:endParaRPr lang="en-NZ" noProof="0" dirty="0"/>
          </a:p>
        </p:txBody>
      </p:sp>
      <p:sp>
        <p:nvSpPr>
          <p:cNvPr id="2" name="Title 1"/>
          <p:cNvSpPr>
            <a:spLocks noGrp="1"/>
          </p:cNvSpPr>
          <p:nvPr>
            <p:ph type="title"/>
          </p:nvPr>
        </p:nvSpPr>
        <p:spPr>
          <a:xfrm>
            <a:off x="503690" y="270344"/>
            <a:ext cx="7550981" cy="1228199"/>
          </a:xfrm>
          <a:prstGeom prst="rect">
            <a:avLst/>
          </a:prstGeom>
        </p:spPr>
        <p:txBody>
          <a:bodyPr anchor="b">
            <a:normAutofit/>
          </a:bodyPr>
          <a:lstStyle>
            <a:lvl1pPr>
              <a:defRPr sz="3200">
                <a:solidFill>
                  <a:schemeClr val="tx1"/>
                </a:solidFill>
              </a:defRPr>
            </a:lvl1pPr>
          </a:lstStyle>
          <a:p>
            <a:r>
              <a:rPr lang="en-US" noProof="0"/>
              <a:t>Click to edit Master title style</a:t>
            </a:r>
            <a:endParaRPr lang="en-NZ" noProof="0" dirty="0"/>
          </a:p>
        </p:txBody>
      </p:sp>
      <p:sp>
        <p:nvSpPr>
          <p:cNvPr id="9" name="Text Placeholder 8"/>
          <p:cNvSpPr>
            <a:spLocks noGrp="1"/>
          </p:cNvSpPr>
          <p:nvPr>
            <p:ph type="body" sz="quarter" idx="12" hasCustomPrompt="1"/>
          </p:nvPr>
        </p:nvSpPr>
        <p:spPr>
          <a:xfrm>
            <a:off x="503692" y="1912009"/>
            <a:ext cx="7550979" cy="282547"/>
          </a:xfrm>
          <a:prstGeom prst="rect">
            <a:avLst/>
          </a:prstGeom>
        </p:spPr>
        <p:txBody>
          <a:bodyPr tIns="0" bIns="0">
            <a:normAutofit/>
          </a:bodyPr>
          <a:lstStyle>
            <a:lvl1pPr marL="0" indent="0">
              <a:spcAft>
                <a:spcPts val="0"/>
              </a:spcAft>
              <a:buNone/>
              <a:defRPr sz="1800">
                <a:solidFill>
                  <a:schemeClr val="bg2"/>
                </a:solidFill>
              </a:defRPr>
            </a:lvl1pPr>
          </a:lstStyle>
          <a:p>
            <a:pPr lvl="0"/>
            <a:r>
              <a:rPr lang="en-NZ" noProof="0" dirty="0"/>
              <a:t>Click to edit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94" y="4498565"/>
            <a:ext cx="1368527" cy="44149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1737" y="4712630"/>
            <a:ext cx="1194399" cy="121913"/>
          </a:xfrm>
          <a:prstGeom prst="rect">
            <a:avLst/>
          </a:prstGeom>
        </p:spPr>
      </p:pic>
    </p:spTree>
    <p:extLst>
      <p:ext uri="{BB962C8B-B14F-4D97-AF65-F5344CB8AC3E}">
        <p14:creationId xmlns:p14="http://schemas.microsoft.com/office/powerpoint/2010/main" val="360506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Text">
    <p:spTree>
      <p:nvGrpSpPr>
        <p:cNvPr id="1" name=""/>
        <p:cNvGrpSpPr/>
        <p:nvPr/>
      </p:nvGrpSpPr>
      <p:grpSpPr>
        <a:xfrm>
          <a:off x="0" y="0"/>
          <a:ext cx="0" cy="0"/>
          <a:chOff x="0" y="0"/>
          <a:chExt cx="0" cy="0"/>
        </a:xfrm>
      </p:grpSpPr>
      <p:sp>
        <p:nvSpPr>
          <p:cNvPr id="2" name="Title 1"/>
          <p:cNvSpPr>
            <a:spLocks noGrp="1"/>
          </p:cNvSpPr>
          <p:nvPr>
            <p:ph type="title"/>
          </p:nvPr>
        </p:nvSpPr>
        <p:spPr>
          <a:xfrm>
            <a:off x="241299" y="182348"/>
            <a:ext cx="8640307" cy="767556"/>
          </a:xfrm>
          <a:prstGeom prst="rect">
            <a:avLst/>
          </a:prstGeom>
        </p:spPr>
        <p:txBody>
          <a:bodyPr anchor="b"/>
          <a:lstStyle>
            <a:lvl1pPr>
              <a:defRPr/>
            </a:lvl1pPr>
          </a:lstStyle>
          <a:p>
            <a:r>
              <a:rPr lang="en-US" noProof="0"/>
              <a:t>Click to edit Master title style</a:t>
            </a:r>
            <a:endParaRPr lang="en-NZ" noProof="0" dirty="0"/>
          </a:p>
        </p:txBody>
      </p:sp>
      <p:sp>
        <p:nvSpPr>
          <p:cNvPr id="9" name="Text Placeholder 8"/>
          <p:cNvSpPr>
            <a:spLocks noGrp="1"/>
          </p:cNvSpPr>
          <p:nvPr>
            <p:ph type="body" sz="quarter" idx="12" hasCustomPrompt="1"/>
          </p:nvPr>
        </p:nvSpPr>
        <p:spPr>
          <a:xfrm>
            <a:off x="241299" y="1013512"/>
            <a:ext cx="8640307" cy="282547"/>
          </a:xfrm>
          <a:prstGeom prst="rect">
            <a:avLst/>
          </a:prstGeom>
        </p:spPr>
        <p:txBody>
          <a:bodyPr tIns="0" bIns="0">
            <a:normAutofit/>
          </a:bodyPr>
          <a:lstStyle>
            <a:lvl1pPr marL="0" indent="0">
              <a:spcAft>
                <a:spcPts val="0"/>
              </a:spcAft>
              <a:buNone/>
              <a:defRPr sz="1600">
                <a:solidFill>
                  <a:schemeClr val="bg2"/>
                </a:solidFill>
              </a:defRPr>
            </a:lvl1pPr>
          </a:lstStyle>
          <a:p>
            <a:pPr lvl="0"/>
            <a:r>
              <a:rPr lang="en-NZ" noProof="0" dirty="0"/>
              <a:t>Click to edit Subtitle</a:t>
            </a:r>
          </a:p>
        </p:txBody>
      </p:sp>
      <p:sp>
        <p:nvSpPr>
          <p:cNvPr id="5" name="Content Placeholder 4"/>
          <p:cNvSpPr>
            <a:spLocks noGrp="1"/>
          </p:cNvSpPr>
          <p:nvPr>
            <p:ph sz="quarter" idx="13"/>
          </p:nvPr>
        </p:nvSpPr>
        <p:spPr>
          <a:xfrm>
            <a:off x="241299" y="1358900"/>
            <a:ext cx="8640763" cy="300345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pic>
        <p:nvPicPr>
          <p:cNvPr id="6" name="Picture 5">
            <a:extLst>
              <a:ext uri="{FF2B5EF4-FFF2-40B4-BE49-F238E27FC236}">
                <a16:creationId xmlns:a16="http://schemas.microsoft.com/office/drawing/2014/main" id="{1AF3ECDD-BB0C-4A7C-AAF6-B7C479ECF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57263"/>
            <a:ext cx="9144000" cy="986237"/>
          </a:xfrm>
          <a:prstGeom prst="rect">
            <a:avLst/>
          </a:prstGeom>
        </p:spPr>
      </p:pic>
      <p:pic>
        <p:nvPicPr>
          <p:cNvPr id="7" name="Picture 6">
            <a:extLst>
              <a:ext uri="{FF2B5EF4-FFF2-40B4-BE49-F238E27FC236}">
                <a16:creationId xmlns:a16="http://schemas.microsoft.com/office/drawing/2014/main" id="{BB0B9552-A8EB-4F06-A94A-D0556BFA8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823" y="4797196"/>
            <a:ext cx="1698511" cy="233582"/>
          </a:xfrm>
          <a:prstGeom prst="rect">
            <a:avLst/>
          </a:prstGeom>
        </p:spPr>
      </p:pic>
    </p:spTree>
    <p:extLst>
      <p:ext uri="{BB962C8B-B14F-4D97-AF65-F5344CB8AC3E}">
        <p14:creationId xmlns:p14="http://schemas.microsoft.com/office/powerpoint/2010/main" val="101128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ubtitle, Text, Side Text 1">
    <p:spTree>
      <p:nvGrpSpPr>
        <p:cNvPr id="1" name=""/>
        <p:cNvGrpSpPr/>
        <p:nvPr/>
      </p:nvGrpSpPr>
      <p:grpSpPr>
        <a:xfrm>
          <a:off x="0" y="0"/>
          <a:ext cx="0" cy="0"/>
          <a:chOff x="0" y="0"/>
          <a:chExt cx="0" cy="0"/>
        </a:xfrm>
      </p:grpSpPr>
      <p:sp>
        <p:nvSpPr>
          <p:cNvPr id="15" name="Text Placeholder 3"/>
          <p:cNvSpPr>
            <a:spLocks noGrp="1"/>
          </p:cNvSpPr>
          <p:nvPr>
            <p:ph type="body" sz="quarter" idx="14"/>
          </p:nvPr>
        </p:nvSpPr>
        <p:spPr>
          <a:xfrm>
            <a:off x="6134400" y="357081"/>
            <a:ext cx="2711931" cy="3929169"/>
          </a:xfrm>
          <a:custGeom>
            <a:avLst/>
            <a:gdLst>
              <a:gd name="connsiteX0" fmla="*/ 0 w 2711931"/>
              <a:gd name="connsiteY0" fmla="*/ 0 h 3929169"/>
              <a:gd name="connsiteX1" fmla="*/ 2711931 w 2711931"/>
              <a:gd name="connsiteY1" fmla="*/ 0 h 3929169"/>
              <a:gd name="connsiteX2" fmla="*/ 2711931 w 2711931"/>
              <a:gd name="connsiteY2" fmla="*/ 3929169 h 3929169"/>
              <a:gd name="connsiteX3" fmla="*/ 0 w 2711931"/>
              <a:gd name="connsiteY3" fmla="*/ 3929169 h 3929169"/>
              <a:gd name="connsiteX4" fmla="*/ 0 w 2711931"/>
              <a:gd name="connsiteY4" fmla="*/ 0 h 3929169"/>
              <a:gd name="connsiteX0" fmla="*/ 0 w 2711931"/>
              <a:gd name="connsiteY0" fmla="*/ 0 h 3929169"/>
              <a:gd name="connsiteX1" fmla="*/ 2711931 w 2711931"/>
              <a:gd name="connsiteY1" fmla="*/ 0 h 3929169"/>
              <a:gd name="connsiteX2" fmla="*/ 2711931 w 2711931"/>
              <a:gd name="connsiteY2" fmla="*/ 3929169 h 3929169"/>
              <a:gd name="connsiteX3" fmla="*/ 2314067 w 2711931"/>
              <a:gd name="connsiteY3" fmla="*/ 3924988 h 3929169"/>
              <a:gd name="connsiteX4" fmla="*/ 0 w 2711931"/>
              <a:gd name="connsiteY4" fmla="*/ 3929169 h 3929169"/>
              <a:gd name="connsiteX5" fmla="*/ 0 w 2711931"/>
              <a:gd name="connsiteY5" fmla="*/ 0 h 3929169"/>
              <a:gd name="connsiteX0" fmla="*/ 0 w 2711931"/>
              <a:gd name="connsiteY0" fmla="*/ 0 h 3929169"/>
              <a:gd name="connsiteX1" fmla="*/ 2711931 w 2711931"/>
              <a:gd name="connsiteY1" fmla="*/ 0 h 3929169"/>
              <a:gd name="connsiteX2" fmla="*/ 2711931 w 2711931"/>
              <a:gd name="connsiteY2" fmla="*/ 3523264 h 3929169"/>
              <a:gd name="connsiteX3" fmla="*/ 2314067 w 2711931"/>
              <a:gd name="connsiteY3" fmla="*/ 3924988 h 3929169"/>
              <a:gd name="connsiteX4" fmla="*/ 0 w 2711931"/>
              <a:gd name="connsiteY4" fmla="*/ 3929169 h 3929169"/>
              <a:gd name="connsiteX5" fmla="*/ 0 w 2711931"/>
              <a:gd name="connsiteY5" fmla="*/ 0 h 3929169"/>
              <a:gd name="connsiteX0" fmla="*/ 0 w 2711931"/>
              <a:gd name="connsiteY0" fmla="*/ 0 h 3929169"/>
              <a:gd name="connsiteX1" fmla="*/ 2711931 w 2711931"/>
              <a:gd name="connsiteY1" fmla="*/ 0 h 3929169"/>
              <a:gd name="connsiteX2" fmla="*/ 2653944 w 2711931"/>
              <a:gd name="connsiteY2" fmla="*/ 3335924 h 3929169"/>
              <a:gd name="connsiteX3" fmla="*/ 2314067 w 2711931"/>
              <a:gd name="connsiteY3" fmla="*/ 3924988 h 3929169"/>
              <a:gd name="connsiteX4" fmla="*/ 0 w 2711931"/>
              <a:gd name="connsiteY4" fmla="*/ 3929169 h 3929169"/>
              <a:gd name="connsiteX5" fmla="*/ 0 w 2711931"/>
              <a:gd name="connsiteY5" fmla="*/ 0 h 3929169"/>
              <a:gd name="connsiteX0" fmla="*/ 0 w 2711931"/>
              <a:gd name="connsiteY0" fmla="*/ 0 h 3929169"/>
              <a:gd name="connsiteX1" fmla="*/ 2711931 w 2711931"/>
              <a:gd name="connsiteY1" fmla="*/ 0 h 3929169"/>
              <a:gd name="connsiteX2" fmla="*/ 2711931 w 2711931"/>
              <a:gd name="connsiteY2" fmla="*/ 3527725 h 3929169"/>
              <a:gd name="connsiteX3" fmla="*/ 2314067 w 2711931"/>
              <a:gd name="connsiteY3" fmla="*/ 3924988 h 3929169"/>
              <a:gd name="connsiteX4" fmla="*/ 0 w 2711931"/>
              <a:gd name="connsiteY4" fmla="*/ 3929169 h 3929169"/>
              <a:gd name="connsiteX5" fmla="*/ 0 w 2711931"/>
              <a:gd name="connsiteY5" fmla="*/ 0 h 392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1931" h="3929169">
                <a:moveTo>
                  <a:pt x="0" y="0"/>
                </a:moveTo>
                <a:lnTo>
                  <a:pt x="2711931" y="0"/>
                </a:lnTo>
                <a:lnTo>
                  <a:pt x="2711931" y="3527725"/>
                </a:lnTo>
                <a:lnTo>
                  <a:pt x="2314067" y="3924988"/>
                </a:lnTo>
                <a:lnTo>
                  <a:pt x="0" y="3929169"/>
                </a:lnTo>
                <a:lnTo>
                  <a:pt x="0" y="0"/>
                </a:lnTo>
                <a:close/>
              </a:path>
            </a:pathLst>
          </a:custGeom>
          <a:solidFill>
            <a:schemeClr val="tx1"/>
          </a:solidFill>
          <a:ln>
            <a:solidFill>
              <a:schemeClr val="tx2"/>
            </a:solidFill>
          </a:ln>
        </p:spPr>
        <p:txBody>
          <a:bodyPr anchor="ctr"/>
          <a:lstStyle>
            <a:lvl1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tx2"/>
                </a:solidFill>
              </a:defRPr>
            </a:lvl1pPr>
            <a:lvl2pPr marL="0" marR="0" indent="0" algn="l" defTabSz="685800" rtl="0" eaLnBrk="1" fontAlgn="auto" latinLnBrk="0" hangingPunct="1">
              <a:lnSpc>
                <a:spcPct val="90000"/>
              </a:lnSpc>
              <a:spcBef>
                <a:spcPts val="0"/>
              </a:spcBef>
              <a:spcAft>
                <a:spcPts val="600"/>
              </a:spcAft>
              <a:buClr>
                <a:srgbClr val="AFBD22"/>
              </a:buClr>
              <a:buSzTx/>
              <a:buFont typeface="Arial" panose="020B0604020202020204" pitchFamily="34" charset="0"/>
              <a:buNone/>
              <a:tabLst/>
              <a:defRPr>
                <a:solidFill>
                  <a:schemeClr val="tx2"/>
                </a:solidFill>
              </a:defRPr>
            </a:lvl2pPr>
          </a:lstStyle>
          <a:p>
            <a:pPr lvl="0"/>
            <a:r>
              <a:rPr lang="en-US" noProof="0"/>
              <a:t>Click to edit Master text styles</a:t>
            </a:r>
          </a:p>
          <a:p>
            <a:pPr lvl="1"/>
            <a:r>
              <a:rPr lang="en-US" noProof="0"/>
              <a:t>Second level</a:t>
            </a:r>
          </a:p>
        </p:txBody>
      </p:sp>
      <p:sp>
        <p:nvSpPr>
          <p:cNvPr id="2" name="Title 1"/>
          <p:cNvSpPr>
            <a:spLocks noGrp="1"/>
          </p:cNvSpPr>
          <p:nvPr>
            <p:ph type="title"/>
          </p:nvPr>
        </p:nvSpPr>
        <p:spPr>
          <a:xfrm>
            <a:off x="241299" y="182348"/>
            <a:ext cx="5702301" cy="767556"/>
          </a:xfrm>
          <a:prstGeom prst="rect">
            <a:avLst/>
          </a:prstGeom>
        </p:spPr>
        <p:txBody>
          <a:bodyPr anchor="b"/>
          <a:lstStyle>
            <a:lvl1pPr>
              <a:defRPr/>
            </a:lvl1pPr>
          </a:lstStyle>
          <a:p>
            <a:r>
              <a:rPr lang="en-US" noProof="0"/>
              <a:t>Click to edit Master title style</a:t>
            </a:r>
            <a:endParaRPr lang="en-NZ" noProof="0" dirty="0"/>
          </a:p>
        </p:txBody>
      </p:sp>
      <p:sp>
        <p:nvSpPr>
          <p:cNvPr id="9" name="Text Placeholder 8"/>
          <p:cNvSpPr>
            <a:spLocks noGrp="1"/>
          </p:cNvSpPr>
          <p:nvPr>
            <p:ph type="body" sz="quarter" idx="12" hasCustomPrompt="1"/>
          </p:nvPr>
        </p:nvSpPr>
        <p:spPr>
          <a:xfrm>
            <a:off x="241299" y="1013512"/>
            <a:ext cx="5702301" cy="282547"/>
          </a:xfrm>
          <a:prstGeom prst="rect">
            <a:avLst/>
          </a:prstGeom>
        </p:spPr>
        <p:txBody>
          <a:bodyPr tIns="0" bIns="0">
            <a:normAutofit/>
          </a:bodyPr>
          <a:lstStyle>
            <a:lvl1pPr marL="0" indent="0">
              <a:spcAft>
                <a:spcPts val="0"/>
              </a:spcAft>
              <a:buNone/>
              <a:defRPr sz="1600">
                <a:solidFill>
                  <a:schemeClr val="bg2"/>
                </a:solidFill>
              </a:defRPr>
            </a:lvl1pPr>
          </a:lstStyle>
          <a:p>
            <a:pPr lvl="0"/>
            <a:r>
              <a:rPr lang="en-NZ" noProof="0" dirty="0"/>
              <a:t>Click to edit Subtitle</a:t>
            </a:r>
          </a:p>
        </p:txBody>
      </p:sp>
      <p:sp>
        <p:nvSpPr>
          <p:cNvPr id="5" name="Content Placeholder 4"/>
          <p:cNvSpPr>
            <a:spLocks noGrp="1"/>
          </p:cNvSpPr>
          <p:nvPr>
            <p:ph sz="quarter" idx="13"/>
          </p:nvPr>
        </p:nvSpPr>
        <p:spPr>
          <a:xfrm>
            <a:off x="241300" y="1358900"/>
            <a:ext cx="5702602" cy="3256058"/>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pic>
        <p:nvPicPr>
          <p:cNvPr id="7" name="Picture 6">
            <a:extLst>
              <a:ext uri="{FF2B5EF4-FFF2-40B4-BE49-F238E27FC236}">
                <a16:creationId xmlns:a16="http://schemas.microsoft.com/office/drawing/2014/main" id="{FC46B131-6250-4A03-8A9D-8A6CCDFFAA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57263"/>
            <a:ext cx="9144000" cy="986237"/>
          </a:xfrm>
          <a:prstGeom prst="rect">
            <a:avLst/>
          </a:prstGeom>
        </p:spPr>
      </p:pic>
      <p:pic>
        <p:nvPicPr>
          <p:cNvPr id="8" name="Picture 7">
            <a:extLst>
              <a:ext uri="{FF2B5EF4-FFF2-40B4-BE49-F238E27FC236}">
                <a16:creationId xmlns:a16="http://schemas.microsoft.com/office/drawing/2014/main" id="{8E3ECACE-85B9-463D-80C5-72CCF1C510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823" y="4797196"/>
            <a:ext cx="1698511" cy="233582"/>
          </a:xfrm>
          <a:prstGeom prst="rect">
            <a:avLst/>
          </a:prstGeom>
        </p:spPr>
      </p:pic>
    </p:spTree>
    <p:extLst>
      <p:ext uri="{BB962C8B-B14F-4D97-AF65-F5344CB8AC3E}">
        <p14:creationId xmlns:p14="http://schemas.microsoft.com/office/powerpoint/2010/main" val="55440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ubtitle, Text, Side Text 2">
    <p:spTree>
      <p:nvGrpSpPr>
        <p:cNvPr id="1" name=""/>
        <p:cNvGrpSpPr/>
        <p:nvPr/>
      </p:nvGrpSpPr>
      <p:grpSpPr>
        <a:xfrm>
          <a:off x="0" y="0"/>
          <a:ext cx="0" cy="0"/>
          <a:chOff x="0" y="0"/>
          <a:chExt cx="0" cy="0"/>
        </a:xfrm>
      </p:grpSpPr>
      <p:sp>
        <p:nvSpPr>
          <p:cNvPr id="2" name="Title 1"/>
          <p:cNvSpPr>
            <a:spLocks noGrp="1"/>
          </p:cNvSpPr>
          <p:nvPr>
            <p:ph type="title"/>
          </p:nvPr>
        </p:nvSpPr>
        <p:spPr>
          <a:xfrm>
            <a:off x="241299" y="182348"/>
            <a:ext cx="5207395" cy="767556"/>
          </a:xfrm>
          <a:prstGeom prst="rect">
            <a:avLst/>
          </a:prstGeom>
        </p:spPr>
        <p:txBody>
          <a:bodyPr anchor="b"/>
          <a:lstStyle>
            <a:lvl1pPr>
              <a:defRPr/>
            </a:lvl1pPr>
          </a:lstStyle>
          <a:p>
            <a:r>
              <a:rPr lang="en-US" noProof="0"/>
              <a:t>Click to edit Master title style</a:t>
            </a:r>
            <a:endParaRPr lang="en-NZ" noProof="0" dirty="0"/>
          </a:p>
        </p:txBody>
      </p:sp>
      <p:sp>
        <p:nvSpPr>
          <p:cNvPr id="9" name="Text Placeholder 8"/>
          <p:cNvSpPr>
            <a:spLocks noGrp="1"/>
          </p:cNvSpPr>
          <p:nvPr>
            <p:ph type="body" sz="quarter" idx="12" hasCustomPrompt="1"/>
          </p:nvPr>
        </p:nvSpPr>
        <p:spPr>
          <a:xfrm>
            <a:off x="241299" y="1013512"/>
            <a:ext cx="5207395" cy="282547"/>
          </a:xfrm>
          <a:prstGeom prst="rect">
            <a:avLst/>
          </a:prstGeom>
        </p:spPr>
        <p:txBody>
          <a:bodyPr tIns="0" bIns="0">
            <a:normAutofit/>
          </a:bodyPr>
          <a:lstStyle>
            <a:lvl1pPr marL="0" indent="0">
              <a:spcAft>
                <a:spcPts val="0"/>
              </a:spcAft>
              <a:buNone/>
              <a:defRPr sz="1600">
                <a:solidFill>
                  <a:schemeClr val="bg2"/>
                </a:solidFill>
              </a:defRPr>
            </a:lvl1pPr>
          </a:lstStyle>
          <a:p>
            <a:pPr lvl="0"/>
            <a:r>
              <a:rPr lang="en-NZ" noProof="0" dirty="0"/>
              <a:t>Click to edit Subtitle</a:t>
            </a:r>
          </a:p>
        </p:txBody>
      </p:sp>
      <p:sp>
        <p:nvSpPr>
          <p:cNvPr id="5" name="Content Placeholder 4"/>
          <p:cNvSpPr>
            <a:spLocks noGrp="1"/>
          </p:cNvSpPr>
          <p:nvPr>
            <p:ph sz="quarter" idx="13"/>
          </p:nvPr>
        </p:nvSpPr>
        <p:spPr>
          <a:xfrm>
            <a:off x="241300" y="1358900"/>
            <a:ext cx="5207670" cy="3256058"/>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
        <p:nvSpPr>
          <p:cNvPr id="11" name="Text Placeholder 3"/>
          <p:cNvSpPr>
            <a:spLocks noGrp="1"/>
          </p:cNvSpPr>
          <p:nvPr>
            <p:ph type="body" sz="quarter" idx="14"/>
          </p:nvPr>
        </p:nvSpPr>
        <p:spPr>
          <a:xfrm>
            <a:off x="6134400" y="357081"/>
            <a:ext cx="2711931" cy="3929169"/>
          </a:xfrm>
          <a:custGeom>
            <a:avLst/>
            <a:gdLst>
              <a:gd name="connsiteX0" fmla="*/ 0 w 2711931"/>
              <a:gd name="connsiteY0" fmla="*/ 0 h 3929169"/>
              <a:gd name="connsiteX1" fmla="*/ 2711931 w 2711931"/>
              <a:gd name="connsiteY1" fmla="*/ 0 h 3929169"/>
              <a:gd name="connsiteX2" fmla="*/ 2711931 w 2711931"/>
              <a:gd name="connsiteY2" fmla="*/ 3929169 h 3929169"/>
              <a:gd name="connsiteX3" fmla="*/ 0 w 2711931"/>
              <a:gd name="connsiteY3" fmla="*/ 3929169 h 3929169"/>
              <a:gd name="connsiteX4" fmla="*/ 0 w 2711931"/>
              <a:gd name="connsiteY4" fmla="*/ 0 h 3929169"/>
              <a:gd name="connsiteX0" fmla="*/ 0 w 2711931"/>
              <a:gd name="connsiteY0" fmla="*/ 0 h 3929169"/>
              <a:gd name="connsiteX1" fmla="*/ 2711931 w 2711931"/>
              <a:gd name="connsiteY1" fmla="*/ 0 h 3929169"/>
              <a:gd name="connsiteX2" fmla="*/ 2711931 w 2711931"/>
              <a:gd name="connsiteY2" fmla="*/ 3929169 h 3929169"/>
              <a:gd name="connsiteX3" fmla="*/ 2314067 w 2711931"/>
              <a:gd name="connsiteY3" fmla="*/ 3924988 h 3929169"/>
              <a:gd name="connsiteX4" fmla="*/ 0 w 2711931"/>
              <a:gd name="connsiteY4" fmla="*/ 3929169 h 3929169"/>
              <a:gd name="connsiteX5" fmla="*/ 0 w 2711931"/>
              <a:gd name="connsiteY5" fmla="*/ 0 h 3929169"/>
              <a:gd name="connsiteX0" fmla="*/ 0 w 2711931"/>
              <a:gd name="connsiteY0" fmla="*/ 0 h 3929169"/>
              <a:gd name="connsiteX1" fmla="*/ 2711931 w 2711931"/>
              <a:gd name="connsiteY1" fmla="*/ 0 h 3929169"/>
              <a:gd name="connsiteX2" fmla="*/ 2711931 w 2711931"/>
              <a:gd name="connsiteY2" fmla="*/ 3523264 h 3929169"/>
              <a:gd name="connsiteX3" fmla="*/ 2314067 w 2711931"/>
              <a:gd name="connsiteY3" fmla="*/ 3924988 h 3929169"/>
              <a:gd name="connsiteX4" fmla="*/ 0 w 2711931"/>
              <a:gd name="connsiteY4" fmla="*/ 3929169 h 3929169"/>
              <a:gd name="connsiteX5" fmla="*/ 0 w 2711931"/>
              <a:gd name="connsiteY5" fmla="*/ 0 h 3929169"/>
              <a:gd name="connsiteX0" fmla="*/ 0 w 2711931"/>
              <a:gd name="connsiteY0" fmla="*/ 0 h 3929169"/>
              <a:gd name="connsiteX1" fmla="*/ 2711931 w 2711931"/>
              <a:gd name="connsiteY1" fmla="*/ 0 h 3929169"/>
              <a:gd name="connsiteX2" fmla="*/ 2653944 w 2711931"/>
              <a:gd name="connsiteY2" fmla="*/ 3335924 h 3929169"/>
              <a:gd name="connsiteX3" fmla="*/ 2314067 w 2711931"/>
              <a:gd name="connsiteY3" fmla="*/ 3924988 h 3929169"/>
              <a:gd name="connsiteX4" fmla="*/ 0 w 2711931"/>
              <a:gd name="connsiteY4" fmla="*/ 3929169 h 3929169"/>
              <a:gd name="connsiteX5" fmla="*/ 0 w 2711931"/>
              <a:gd name="connsiteY5" fmla="*/ 0 h 3929169"/>
              <a:gd name="connsiteX0" fmla="*/ 0 w 2711931"/>
              <a:gd name="connsiteY0" fmla="*/ 0 h 3929169"/>
              <a:gd name="connsiteX1" fmla="*/ 2711931 w 2711931"/>
              <a:gd name="connsiteY1" fmla="*/ 0 h 3929169"/>
              <a:gd name="connsiteX2" fmla="*/ 2711931 w 2711931"/>
              <a:gd name="connsiteY2" fmla="*/ 3527725 h 3929169"/>
              <a:gd name="connsiteX3" fmla="*/ 2314067 w 2711931"/>
              <a:gd name="connsiteY3" fmla="*/ 3924988 h 3929169"/>
              <a:gd name="connsiteX4" fmla="*/ 0 w 2711931"/>
              <a:gd name="connsiteY4" fmla="*/ 3929169 h 3929169"/>
              <a:gd name="connsiteX5" fmla="*/ 0 w 2711931"/>
              <a:gd name="connsiteY5" fmla="*/ 0 h 392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1931" h="3929169">
                <a:moveTo>
                  <a:pt x="0" y="0"/>
                </a:moveTo>
                <a:lnTo>
                  <a:pt x="2711931" y="0"/>
                </a:lnTo>
                <a:lnTo>
                  <a:pt x="2711931" y="3527725"/>
                </a:lnTo>
                <a:lnTo>
                  <a:pt x="2314067" y="3924988"/>
                </a:lnTo>
                <a:lnTo>
                  <a:pt x="0" y="3929169"/>
                </a:lnTo>
                <a:lnTo>
                  <a:pt x="0" y="0"/>
                </a:lnTo>
                <a:close/>
              </a:path>
            </a:pathLst>
          </a:custGeom>
          <a:solidFill>
            <a:schemeClr val="tx2"/>
          </a:solidFill>
          <a:ln>
            <a:noFill/>
          </a:ln>
        </p:spPr>
        <p:txBody>
          <a:bodyPr anchor="ctr"/>
          <a:lstStyle>
            <a:lvl1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tx1"/>
                </a:solidFill>
              </a:defRPr>
            </a:lvl1pPr>
            <a:lvl2pPr marL="0" marR="0" indent="0" algn="l" defTabSz="685800" rtl="0" eaLnBrk="1" fontAlgn="auto" latinLnBrk="0" hangingPunct="1">
              <a:lnSpc>
                <a:spcPct val="90000"/>
              </a:lnSpc>
              <a:spcBef>
                <a:spcPts val="0"/>
              </a:spcBef>
              <a:spcAft>
                <a:spcPts val="600"/>
              </a:spcAft>
              <a:buClr>
                <a:srgbClr val="AFBD22"/>
              </a:buClr>
              <a:buSzTx/>
              <a:buFont typeface="Arial" panose="020B0604020202020204" pitchFamily="34" charset="0"/>
              <a:buNone/>
              <a:tabLst/>
              <a:defRPr>
                <a:solidFill>
                  <a:schemeClr val="tx1"/>
                </a:solidFill>
              </a:defRPr>
            </a:lvl2pPr>
          </a:lstStyle>
          <a:p>
            <a:pPr lvl="0"/>
            <a:r>
              <a:rPr lang="en-US" noProof="0"/>
              <a:t>Click to edit Master text styles</a:t>
            </a:r>
          </a:p>
          <a:p>
            <a:pPr lvl="1"/>
            <a:r>
              <a:rPr lang="en-US" noProof="0"/>
              <a:t>Second level</a:t>
            </a:r>
          </a:p>
        </p:txBody>
      </p:sp>
      <p:pic>
        <p:nvPicPr>
          <p:cNvPr id="7" name="Picture 6">
            <a:extLst>
              <a:ext uri="{FF2B5EF4-FFF2-40B4-BE49-F238E27FC236}">
                <a16:creationId xmlns:a16="http://schemas.microsoft.com/office/drawing/2014/main" id="{C896EEBC-B7AC-45E2-B28E-A02CBF2E8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57263"/>
            <a:ext cx="9144000" cy="986237"/>
          </a:xfrm>
          <a:prstGeom prst="rect">
            <a:avLst/>
          </a:prstGeom>
        </p:spPr>
      </p:pic>
      <p:pic>
        <p:nvPicPr>
          <p:cNvPr id="8" name="Picture 7">
            <a:extLst>
              <a:ext uri="{FF2B5EF4-FFF2-40B4-BE49-F238E27FC236}">
                <a16:creationId xmlns:a16="http://schemas.microsoft.com/office/drawing/2014/main" id="{53319703-9C15-4531-917D-9AA614B678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823" y="4797196"/>
            <a:ext cx="1698511" cy="233582"/>
          </a:xfrm>
          <a:prstGeom prst="rect">
            <a:avLst/>
          </a:prstGeom>
        </p:spPr>
      </p:pic>
    </p:spTree>
    <p:extLst>
      <p:ext uri="{BB962C8B-B14F-4D97-AF65-F5344CB8AC3E}">
        <p14:creationId xmlns:p14="http://schemas.microsoft.com/office/powerpoint/2010/main" val="250152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ubtitle, Text, Side Pictur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134400" y="588182"/>
            <a:ext cx="2715082" cy="3698068"/>
          </a:xfrm>
          <a:custGeom>
            <a:avLst/>
            <a:gdLst>
              <a:gd name="connsiteX0" fmla="*/ 0 w 2714625"/>
              <a:gd name="connsiteY0" fmla="*/ 0 h 3929063"/>
              <a:gd name="connsiteX1" fmla="*/ 2714625 w 2714625"/>
              <a:gd name="connsiteY1" fmla="*/ 0 h 3929063"/>
              <a:gd name="connsiteX2" fmla="*/ 2714625 w 2714625"/>
              <a:gd name="connsiteY2" fmla="*/ 3929063 h 3929063"/>
              <a:gd name="connsiteX3" fmla="*/ 0 w 2714625"/>
              <a:gd name="connsiteY3" fmla="*/ 3929063 h 3929063"/>
              <a:gd name="connsiteX4" fmla="*/ 0 w 2714625"/>
              <a:gd name="connsiteY4" fmla="*/ 0 h 3929063"/>
              <a:gd name="connsiteX0" fmla="*/ 0 w 2714625"/>
              <a:gd name="connsiteY0" fmla="*/ 0 h 3929063"/>
              <a:gd name="connsiteX1" fmla="*/ 2714625 w 2714625"/>
              <a:gd name="connsiteY1" fmla="*/ 0 h 3929063"/>
              <a:gd name="connsiteX2" fmla="*/ 2714625 w 2714625"/>
              <a:gd name="connsiteY2" fmla="*/ 3929063 h 3929063"/>
              <a:gd name="connsiteX3" fmla="*/ 2386012 w 2714625"/>
              <a:gd name="connsiteY3" fmla="*/ 3929063 h 3929063"/>
              <a:gd name="connsiteX4" fmla="*/ 0 w 2714625"/>
              <a:gd name="connsiteY4" fmla="*/ 3929063 h 3929063"/>
              <a:gd name="connsiteX5" fmla="*/ 0 w 2714625"/>
              <a:gd name="connsiteY5" fmla="*/ 0 h 3929063"/>
              <a:gd name="connsiteX0" fmla="*/ 0 w 2714625"/>
              <a:gd name="connsiteY0" fmla="*/ 0 h 3929063"/>
              <a:gd name="connsiteX1" fmla="*/ 2714625 w 2714625"/>
              <a:gd name="connsiteY1" fmla="*/ 0 h 3929063"/>
              <a:gd name="connsiteX2" fmla="*/ 2714625 w 2714625"/>
              <a:gd name="connsiteY2" fmla="*/ 3929063 h 3929063"/>
              <a:gd name="connsiteX3" fmla="*/ 0 w 2714625"/>
              <a:gd name="connsiteY3" fmla="*/ 3929063 h 3929063"/>
              <a:gd name="connsiteX4" fmla="*/ 0 w 2714625"/>
              <a:gd name="connsiteY4" fmla="*/ 0 h 3929063"/>
              <a:gd name="connsiteX0" fmla="*/ 0 w 2714625"/>
              <a:gd name="connsiteY0" fmla="*/ 0 h 3929063"/>
              <a:gd name="connsiteX1" fmla="*/ 2714625 w 2714625"/>
              <a:gd name="connsiteY1" fmla="*/ 0 h 3929063"/>
              <a:gd name="connsiteX2" fmla="*/ 2709862 w 2714625"/>
              <a:gd name="connsiteY2" fmla="*/ 3843338 h 3929063"/>
              <a:gd name="connsiteX3" fmla="*/ 2714625 w 2714625"/>
              <a:gd name="connsiteY3" fmla="*/ 3929063 h 3929063"/>
              <a:gd name="connsiteX4" fmla="*/ 0 w 2714625"/>
              <a:gd name="connsiteY4" fmla="*/ 3929063 h 3929063"/>
              <a:gd name="connsiteX5" fmla="*/ 0 w 2714625"/>
              <a:gd name="connsiteY5" fmla="*/ 0 h 3929063"/>
              <a:gd name="connsiteX0" fmla="*/ 0 w 2715082"/>
              <a:gd name="connsiteY0" fmla="*/ 0 h 3929063"/>
              <a:gd name="connsiteX1" fmla="*/ 2714625 w 2715082"/>
              <a:gd name="connsiteY1" fmla="*/ 0 h 3929063"/>
              <a:gd name="connsiteX2" fmla="*/ 2714624 w 2715082"/>
              <a:gd name="connsiteY2" fmla="*/ 3448051 h 3929063"/>
              <a:gd name="connsiteX3" fmla="*/ 2714625 w 2715082"/>
              <a:gd name="connsiteY3" fmla="*/ 3929063 h 3929063"/>
              <a:gd name="connsiteX4" fmla="*/ 0 w 2715082"/>
              <a:gd name="connsiteY4" fmla="*/ 3929063 h 3929063"/>
              <a:gd name="connsiteX5" fmla="*/ 0 w 2715082"/>
              <a:gd name="connsiteY5" fmla="*/ 0 h 3929063"/>
              <a:gd name="connsiteX0" fmla="*/ 0 w 2715082"/>
              <a:gd name="connsiteY0" fmla="*/ 0 h 3929063"/>
              <a:gd name="connsiteX1" fmla="*/ 2714625 w 2715082"/>
              <a:gd name="connsiteY1" fmla="*/ 0 h 3929063"/>
              <a:gd name="connsiteX2" fmla="*/ 2714624 w 2715082"/>
              <a:gd name="connsiteY2" fmla="*/ 3448051 h 3929063"/>
              <a:gd name="connsiteX3" fmla="*/ 2405063 w 2715082"/>
              <a:gd name="connsiteY3" fmla="*/ 3924301 h 3929063"/>
              <a:gd name="connsiteX4" fmla="*/ 0 w 2715082"/>
              <a:gd name="connsiteY4" fmla="*/ 3929063 h 3929063"/>
              <a:gd name="connsiteX5" fmla="*/ 0 w 2715082"/>
              <a:gd name="connsiteY5" fmla="*/ 0 h 3929063"/>
              <a:gd name="connsiteX0" fmla="*/ 0 w 2715082"/>
              <a:gd name="connsiteY0" fmla="*/ 0 h 3929063"/>
              <a:gd name="connsiteX1" fmla="*/ 2714625 w 2715082"/>
              <a:gd name="connsiteY1" fmla="*/ 0 h 3929063"/>
              <a:gd name="connsiteX2" fmla="*/ 2714624 w 2715082"/>
              <a:gd name="connsiteY2" fmla="*/ 3448051 h 3929063"/>
              <a:gd name="connsiteX3" fmla="*/ 2405063 w 2715082"/>
              <a:gd name="connsiteY3" fmla="*/ 3924301 h 3929063"/>
              <a:gd name="connsiteX4" fmla="*/ 0 w 2715082"/>
              <a:gd name="connsiteY4" fmla="*/ 3929063 h 3929063"/>
              <a:gd name="connsiteX5" fmla="*/ 0 w 2715082"/>
              <a:gd name="connsiteY5" fmla="*/ 0 h 3929063"/>
              <a:gd name="connsiteX0" fmla="*/ 0 w 2715082"/>
              <a:gd name="connsiteY0" fmla="*/ 0 h 3929063"/>
              <a:gd name="connsiteX1" fmla="*/ 2714625 w 2715082"/>
              <a:gd name="connsiteY1" fmla="*/ 0 h 3929063"/>
              <a:gd name="connsiteX2" fmla="*/ 2714624 w 2715082"/>
              <a:gd name="connsiteY2" fmla="*/ 3448051 h 3929063"/>
              <a:gd name="connsiteX3" fmla="*/ 2314575 w 2715082"/>
              <a:gd name="connsiteY3" fmla="*/ 3929063 h 3929063"/>
              <a:gd name="connsiteX4" fmla="*/ 0 w 2715082"/>
              <a:gd name="connsiteY4" fmla="*/ 3929063 h 3929063"/>
              <a:gd name="connsiteX5" fmla="*/ 0 w 2715082"/>
              <a:gd name="connsiteY5" fmla="*/ 0 h 3929063"/>
              <a:gd name="connsiteX0" fmla="*/ 0 w 2715082"/>
              <a:gd name="connsiteY0" fmla="*/ 0 h 3929063"/>
              <a:gd name="connsiteX1" fmla="*/ 2714625 w 2715082"/>
              <a:gd name="connsiteY1" fmla="*/ 0 h 3929063"/>
              <a:gd name="connsiteX2" fmla="*/ 2714624 w 2715082"/>
              <a:gd name="connsiteY2" fmla="*/ 3531395 h 3929063"/>
              <a:gd name="connsiteX3" fmla="*/ 2314575 w 2715082"/>
              <a:gd name="connsiteY3" fmla="*/ 3929063 h 3929063"/>
              <a:gd name="connsiteX4" fmla="*/ 0 w 2715082"/>
              <a:gd name="connsiteY4" fmla="*/ 3929063 h 3929063"/>
              <a:gd name="connsiteX5" fmla="*/ 0 w 2715082"/>
              <a:gd name="connsiteY5" fmla="*/ 0 h 39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5082" h="3929063">
                <a:moveTo>
                  <a:pt x="0" y="0"/>
                </a:moveTo>
                <a:lnTo>
                  <a:pt x="2714625" y="0"/>
                </a:lnTo>
                <a:cubicBezTo>
                  <a:pt x="2713037" y="1281113"/>
                  <a:pt x="2716212" y="2250282"/>
                  <a:pt x="2714624" y="3531395"/>
                </a:cubicBezTo>
                <a:lnTo>
                  <a:pt x="2314575" y="3929063"/>
                </a:lnTo>
                <a:lnTo>
                  <a:pt x="0" y="3929063"/>
                </a:lnTo>
                <a:lnTo>
                  <a:pt x="0" y="0"/>
                </a:lnTo>
                <a:close/>
              </a:path>
            </a:pathLst>
          </a:custGeom>
          <a:ln>
            <a:noFill/>
          </a:ln>
        </p:spPr>
        <p:txBody>
          <a:bodyPr/>
          <a:lstStyle>
            <a:lvl1pPr>
              <a:defRPr/>
            </a:lvl1pPr>
          </a:lstStyle>
          <a:p>
            <a:r>
              <a:rPr lang="en-NZ" noProof="0" dirty="0"/>
              <a:t>Picture Placeholder</a:t>
            </a:r>
            <a:br>
              <a:rPr lang="en-NZ" noProof="0" dirty="0"/>
            </a:br>
            <a:r>
              <a:rPr lang="en-NZ" noProof="0" dirty="0"/>
              <a:t>-To insert a new image click the centre icon and select your chosen image</a:t>
            </a:r>
          </a:p>
        </p:txBody>
      </p:sp>
      <p:sp>
        <p:nvSpPr>
          <p:cNvPr id="2" name="Title 1"/>
          <p:cNvSpPr>
            <a:spLocks noGrp="1"/>
          </p:cNvSpPr>
          <p:nvPr>
            <p:ph type="title"/>
          </p:nvPr>
        </p:nvSpPr>
        <p:spPr>
          <a:xfrm>
            <a:off x="241299" y="182348"/>
            <a:ext cx="5207395" cy="767556"/>
          </a:xfrm>
          <a:prstGeom prst="rect">
            <a:avLst/>
          </a:prstGeom>
        </p:spPr>
        <p:txBody>
          <a:bodyPr anchor="b"/>
          <a:lstStyle>
            <a:lvl1pPr>
              <a:defRPr/>
            </a:lvl1pPr>
          </a:lstStyle>
          <a:p>
            <a:r>
              <a:rPr lang="en-US" noProof="0"/>
              <a:t>Click to edit Master title style</a:t>
            </a:r>
            <a:endParaRPr lang="en-NZ" noProof="0" dirty="0"/>
          </a:p>
        </p:txBody>
      </p:sp>
      <p:sp>
        <p:nvSpPr>
          <p:cNvPr id="9" name="Text Placeholder 8"/>
          <p:cNvSpPr>
            <a:spLocks noGrp="1"/>
          </p:cNvSpPr>
          <p:nvPr>
            <p:ph type="body" sz="quarter" idx="12" hasCustomPrompt="1"/>
          </p:nvPr>
        </p:nvSpPr>
        <p:spPr>
          <a:xfrm>
            <a:off x="241299" y="1013512"/>
            <a:ext cx="5207395" cy="282547"/>
          </a:xfrm>
          <a:prstGeom prst="rect">
            <a:avLst/>
          </a:prstGeom>
        </p:spPr>
        <p:txBody>
          <a:bodyPr tIns="0" bIns="0">
            <a:normAutofit/>
          </a:bodyPr>
          <a:lstStyle>
            <a:lvl1pPr marL="0" indent="0">
              <a:spcAft>
                <a:spcPts val="0"/>
              </a:spcAft>
              <a:buNone/>
              <a:defRPr sz="1600">
                <a:solidFill>
                  <a:schemeClr val="bg2"/>
                </a:solidFill>
              </a:defRPr>
            </a:lvl1pPr>
          </a:lstStyle>
          <a:p>
            <a:pPr lvl="0"/>
            <a:r>
              <a:rPr lang="en-NZ" noProof="0" dirty="0"/>
              <a:t>Click to edit Subtitle</a:t>
            </a:r>
          </a:p>
        </p:txBody>
      </p:sp>
      <p:sp>
        <p:nvSpPr>
          <p:cNvPr id="5" name="Content Placeholder 4"/>
          <p:cNvSpPr>
            <a:spLocks noGrp="1"/>
          </p:cNvSpPr>
          <p:nvPr>
            <p:ph sz="quarter" idx="13"/>
          </p:nvPr>
        </p:nvSpPr>
        <p:spPr>
          <a:xfrm>
            <a:off x="241300" y="1358900"/>
            <a:ext cx="5207670" cy="3256058"/>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pic>
        <p:nvPicPr>
          <p:cNvPr id="7" name="Picture 6">
            <a:extLst>
              <a:ext uri="{FF2B5EF4-FFF2-40B4-BE49-F238E27FC236}">
                <a16:creationId xmlns:a16="http://schemas.microsoft.com/office/drawing/2014/main" id="{C1EAD225-5E93-422E-ABFA-5DB8F13E4B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57263"/>
            <a:ext cx="9144000" cy="986237"/>
          </a:xfrm>
          <a:prstGeom prst="rect">
            <a:avLst/>
          </a:prstGeom>
        </p:spPr>
      </p:pic>
      <p:pic>
        <p:nvPicPr>
          <p:cNvPr id="11" name="Picture 10">
            <a:extLst>
              <a:ext uri="{FF2B5EF4-FFF2-40B4-BE49-F238E27FC236}">
                <a16:creationId xmlns:a16="http://schemas.microsoft.com/office/drawing/2014/main" id="{0B49C342-6C42-486B-96E9-3BDCF4BEF6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823" y="4797196"/>
            <a:ext cx="1698511" cy="233582"/>
          </a:xfrm>
          <a:prstGeom prst="rect">
            <a:avLst/>
          </a:prstGeom>
        </p:spPr>
      </p:pic>
    </p:spTree>
    <p:extLst>
      <p:ext uri="{BB962C8B-B14F-4D97-AF65-F5344CB8AC3E}">
        <p14:creationId xmlns:p14="http://schemas.microsoft.com/office/powerpoint/2010/main" val="77422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ubtitle, Text, Side Text with Pictur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5933017" y="2677187"/>
            <a:ext cx="2709957" cy="1585251"/>
          </a:xfrm>
          <a:prstGeom prst="rect">
            <a:avLst/>
          </a:prstGeom>
        </p:spPr>
        <p:txBody>
          <a:bodyPr anchor="b"/>
          <a:lstStyle>
            <a:lvl1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None/>
              <a:tabLst/>
              <a:defRPr/>
            </a:lvl1pPr>
          </a:lstStyle>
          <a:p>
            <a:r>
              <a:rPr lang="en-US" noProof="0" dirty="0"/>
              <a:t>Click icon to add picture</a:t>
            </a:r>
            <a:endParaRPr lang="en-NZ" noProof="0" dirty="0"/>
          </a:p>
        </p:txBody>
      </p:sp>
      <p:sp>
        <p:nvSpPr>
          <p:cNvPr id="10" name="Text Placeholder 3"/>
          <p:cNvSpPr>
            <a:spLocks noGrp="1"/>
          </p:cNvSpPr>
          <p:nvPr>
            <p:ph type="body" sz="quarter" idx="16"/>
          </p:nvPr>
        </p:nvSpPr>
        <p:spPr>
          <a:xfrm>
            <a:off x="5933018" y="357082"/>
            <a:ext cx="2711906" cy="2614720"/>
          </a:xfrm>
          <a:custGeom>
            <a:avLst/>
            <a:gdLst>
              <a:gd name="connsiteX0" fmla="*/ 0 w 2711906"/>
              <a:gd name="connsiteY0" fmla="*/ 0 h 3412275"/>
              <a:gd name="connsiteX1" fmla="*/ 2711906 w 2711906"/>
              <a:gd name="connsiteY1" fmla="*/ 0 h 3412275"/>
              <a:gd name="connsiteX2" fmla="*/ 2711906 w 2711906"/>
              <a:gd name="connsiteY2" fmla="*/ 3412275 h 3412275"/>
              <a:gd name="connsiteX3" fmla="*/ 0 w 2711906"/>
              <a:gd name="connsiteY3" fmla="*/ 3412275 h 3412275"/>
              <a:gd name="connsiteX4" fmla="*/ 0 w 2711906"/>
              <a:gd name="connsiteY4" fmla="*/ 0 h 3412275"/>
              <a:gd name="connsiteX0" fmla="*/ 0 w 2711906"/>
              <a:gd name="connsiteY0" fmla="*/ 0 h 3412275"/>
              <a:gd name="connsiteX1" fmla="*/ 2711906 w 2711906"/>
              <a:gd name="connsiteY1" fmla="*/ 0 h 3412275"/>
              <a:gd name="connsiteX2" fmla="*/ 2711906 w 2711906"/>
              <a:gd name="connsiteY2" fmla="*/ 3412275 h 3412275"/>
              <a:gd name="connsiteX3" fmla="*/ 1346115 w 2711906"/>
              <a:gd name="connsiteY3" fmla="*/ 3412275 h 3412275"/>
              <a:gd name="connsiteX4" fmla="*/ 0 w 2711906"/>
              <a:gd name="connsiteY4" fmla="*/ 3412275 h 3412275"/>
              <a:gd name="connsiteX5" fmla="*/ 0 w 2711906"/>
              <a:gd name="connsiteY5" fmla="*/ 0 h 3412275"/>
              <a:gd name="connsiteX0" fmla="*/ 0 w 2711906"/>
              <a:gd name="connsiteY0" fmla="*/ 0 h 3760193"/>
              <a:gd name="connsiteX1" fmla="*/ 2711906 w 2711906"/>
              <a:gd name="connsiteY1" fmla="*/ 0 h 3760193"/>
              <a:gd name="connsiteX2" fmla="*/ 2711906 w 2711906"/>
              <a:gd name="connsiteY2" fmla="*/ 3412275 h 3760193"/>
              <a:gd name="connsiteX3" fmla="*/ 1368418 w 2711906"/>
              <a:gd name="connsiteY3" fmla="*/ 3760193 h 3760193"/>
              <a:gd name="connsiteX4" fmla="*/ 0 w 2711906"/>
              <a:gd name="connsiteY4" fmla="*/ 3412275 h 3760193"/>
              <a:gd name="connsiteX5" fmla="*/ 0 w 2711906"/>
              <a:gd name="connsiteY5" fmla="*/ 0 h 37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1906" h="3760193">
                <a:moveTo>
                  <a:pt x="0" y="0"/>
                </a:moveTo>
                <a:lnTo>
                  <a:pt x="2711906" y="0"/>
                </a:lnTo>
                <a:lnTo>
                  <a:pt x="2711906" y="3412275"/>
                </a:lnTo>
                <a:lnTo>
                  <a:pt x="1368418" y="3760193"/>
                </a:lnTo>
                <a:lnTo>
                  <a:pt x="0" y="3412275"/>
                </a:lnTo>
                <a:lnTo>
                  <a:pt x="0" y="0"/>
                </a:lnTo>
                <a:close/>
              </a:path>
            </a:pathLst>
          </a:custGeom>
          <a:solidFill>
            <a:schemeClr val="tx1"/>
          </a:solidFill>
          <a:ln>
            <a:solidFill>
              <a:schemeClr val="tx2"/>
            </a:solidFill>
          </a:ln>
        </p:spPr>
        <p:txBody>
          <a:bodyPr anchor="ctr"/>
          <a:lstStyle>
            <a:lvl1pPr marL="0" indent="0">
              <a:buNone/>
              <a:defRPr b="1">
                <a:solidFill>
                  <a:schemeClr val="tx2"/>
                </a:solidFill>
              </a:defRPr>
            </a:lvl1pPr>
            <a:lvl2pPr marL="0" indent="0">
              <a:buFont typeface="Arial" panose="020B0604020202020204" pitchFamily="34" charset="0"/>
              <a:buNone/>
              <a:defRPr>
                <a:solidFill>
                  <a:schemeClr val="tx2"/>
                </a:solidFill>
              </a:defRPr>
            </a:lvl2pPr>
          </a:lstStyle>
          <a:p>
            <a:pPr lvl="0"/>
            <a:r>
              <a:rPr lang="en-US" noProof="0"/>
              <a:t>Click to edit Master text styles</a:t>
            </a:r>
          </a:p>
          <a:p>
            <a:pPr lvl="1"/>
            <a:r>
              <a:rPr lang="en-US" noProof="0"/>
              <a:t>Second level</a:t>
            </a:r>
          </a:p>
        </p:txBody>
      </p:sp>
      <p:sp>
        <p:nvSpPr>
          <p:cNvPr id="2" name="Title 1"/>
          <p:cNvSpPr>
            <a:spLocks noGrp="1"/>
          </p:cNvSpPr>
          <p:nvPr>
            <p:ph type="title"/>
          </p:nvPr>
        </p:nvSpPr>
        <p:spPr>
          <a:xfrm>
            <a:off x="241299" y="182348"/>
            <a:ext cx="5207395" cy="767556"/>
          </a:xfrm>
          <a:prstGeom prst="rect">
            <a:avLst/>
          </a:prstGeom>
        </p:spPr>
        <p:txBody>
          <a:bodyPr anchor="b"/>
          <a:lstStyle>
            <a:lvl1pPr>
              <a:defRPr/>
            </a:lvl1pPr>
          </a:lstStyle>
          <a:p>
            <a:r>
              <a:rPr lang="en-US" noProof="0"/>
              <a:t>Click to edit Master title style</a:t>
            </a:r>
            <a:endParaRPr lang="en-NZ" noProof="0" dirty="0"/>
          </a:p>
        </p:txBody>
      </p:sp>
      <p:sp>
        <p:nvSpPr>
          <p:cNvPr id="9" name="Text Placeholder 8"/>
          <p:cNvSpPr>
            <a:spLocks noGrp="1"/>
          </p:cNvSpPr>
          <p:nvPr>
            <p:ph type="body" sz="quarter" idx="12" hasCustomPrompt="1"/>
          </p:nvPr>
        </p:nvSpPr>
        <p:spPr>
          <a:xfrm>
            <a:off x="241299" y="1013512"/>
            <a:ext cx="5207395" cy="282547"/>
          </a:xfrm>
          <a:prstGeom prst="rect">
            <a:avLst/>
          </a:prstGeom>
        </p:spPr>
        <p:txBody>
          <a:bodyPr tIns="0" bIns="0">
            <a:normAutofit/>
          </a:bodyPr>
          <a:lstStyle>
            <a:lvl1pPr marL="0" indent="0">
              <a:spcAft>
                <a:spcPts val="0"/>
              </a:spcAft>
              <a:buNone/>
              <a:defRPr sz="1600">
                <a:solidFill>
                  <a:schemeClr val="bg2"/>
                </a:solidFill>
              </a:defRPr>
            </a:lvl1pPr>
          </a:lstStyle>
          <a:p>
            <a:pPr lvl="0"/>
            <a:r>
              <a:rPr lang="en-NZ" noProof="0" dirty="0"/>
              <a:t>Click to edit Subtitle</a:t>
            </a:r>
          </a:p>
        </p:txBody>
      </p:sp>
      <p:sp>
        <p:nvSpPr>
          <p:cNvPr id="5" name="Content Placeholder 4"/>
          <p:cNvSpPr>
            <a:spLocks noGrp="1"/>
          </p:cNvSpPr>
          <p:nvPr>
            <p:ph sz="quarter" idx="13"/>
          </p:nvPr>
        </p:nvSpPr>
        <p:spPr>
          <a:xfrm>
            <a:off x="241300" y="1358900"/>
            <a:ext cx="5207670" cy="3256058"/>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pic>
        <p:nvPicPr>
          <p:cNvPr id="14" name="Picture 13">
            <a:extLst>
              <a:ext uri="{FF2B5EF4-FFF2-40B4-BE49-F238E27FC236}">
                <a16:creationId xmlns:a16="http://schemas.microsoft.com/office/drawing/2014/main" id="{0A54D863-3BCC-4298-A30A-6FA2B02CC2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57263"/>
            <a:ext cx="9144000" cy="986237"/>
          </a:xfrm>
          <a:prstGeom prst="rect">
            <a:avLst/>
          </a:prstGeom>
        </p:spPr>
      </p:pic>
      <p:pic>
        <p:nvPicPr>
          <p:cNvPr id="15" name="Picture 14">
            <a:extLst>
              <a:ext uri="{FF2B5EF4-FFF2-40B4-BE49-F238E27FC236}">
                <a16:creationId xmlns:a16="http://schemas.microsoft.com/office/drawing/2014/main" id="{46FBE3ED-1085-4B3F-BD35-1971695A09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823" y="4816037"/>
            <a:ext cx="938200" cy="210066"/>
          </a:xfrm>
          <a:prstGeom prst="rect">
            <a:avLst/>
          </a:prstGeom>
        </p:spPr>
      </p:pic>
    </p:spTree>
    <p:extLst>
      <p:ext uri="{BB962C8B-B14F-4D97-AF65-F5344CB8AC3E}">
        <p14:creationId xmlns:p14="http://schemas.microsoft.com/office/powerpoint/2010/main" val="3505949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E34F507-77B0-4600-B66E-25AA067B3AC2}"/>
              </a:ext>
            </a:extLst>
          </p:cNvPr>
          <p:cNvSpPr>
            <a:spLocks noGrp="1"/>
          </p:cNvSpPr>
          <p:nvPr>
            <p:ph type="title"/>
          </p:nvPr>
        </p:nvSpPr>
        <p:spPr>
          <a:xfrm>
            <a:off x="241300" y="762794"/>
            <a:ext cx="3613150" cy="767556"/>
          </a:xfrm>
          <a:prstGeom prst="rect">
            <a:avLst/>
          </a:prstGeom>
        </p:spPr>
        <p:txBody>
          <a:bodyPr vert="horz" lIns="91440" tIns="45720" rIns="91440" bIns="45720" rtlCol="0" anchor="t">
            <a:normAutofit/>
          </a:bodyPr>
          <a:lstStyle/>
          <a:p>
            <a:r>
              <a:rPr lang="en-US" noProof="0"/>
              <a:t>Click to edit Master title style</a:t>
            </a:r>
            <a:endParaRPr lang="en-NZ" noProof="0" dirty="0"/>
          </a:p>
        </p:txBody>
      </p:sp>
      <p:sp>
        <p:nvSpPr>
          <p:cNvPr id="10" name="Text Placeholder 2">
            <a:extLst>
              <a:ext uri="{FF2B5EF4-FFF2-40B4-BE49-F238E27FC236}">
                <a16:creationId xmlns:a16="http://schemas.microsoft.com/office/drawing/2014/main" id="{1A87E6A9-5117-4E4F-AFAE-F903C472DF2E}"/>
              </a:ext>
            </a:extLst>
          </p:cNvPr>
          <p:cNvSpPr>
            <a:spLocks noGrp="1"/>
          </p:cNvSpPr>
          <p:nvPr>
            <p:ph type="body" idx="1"/>
          </p:nvPr>
        </p:nvSpPr>
        <p:spPr>
          <a:xfrm>
            <a:off x="241300" y="1879996"/>
            <a:ext cx="3613150" cy="182205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dirty="0"/>
          </a:p>
        </p:txBody>
      </p:sp>
    </p:spTree>
    <p:extLst>
      <p:ext uri="{BB962C8B-B14F-4D97-AF65-F5344CB8AC3E}">
        <p14:creationId xmlns:p14="http://schemas.microsoft.com/office/powerpoint/2010/main" val="2105244181"/>
      </p:ext>
    </p:extLst>
  </p:cSld>
  <p:clrMap bg1="dk1" tx1="lt1" bg2="dk2" tx2="lt2" accent1="accent1" accent2="accent2" accent3="accent3" accent4="accent4" accent5="accent5" accent6="accent6" hlink="hlink" folHlink="folHlink"/>
  <p:sldLayoutIdLst>
    <p:sldLayoutId id="2147484066" r:id="rId1"/>
    <p:sldLayoutId id="2147484068" r:id="rId2"/>
    <p:sldLayoutId id="2147484069" r:id="rId3"/>
    <p:sldLayoutId id="2147484070" r:id="rId4"/>
    <p:sldLayoutId id="2147484088" r:id="rId5"/>
    <p:sldLayoutId id="2147484089" r:id="rId6"/>
  </p:sldLayoutIdLst>
  <p:hf sldNum="0" hdr="0" dt="0"/>
  <p:txStyles>
    <p:titleStyle>
      <a:lvl1pPr algn="l" defTabSz="685800" rtl="0" eaLnBrk="1" latinLnBrk="0" hangingPunct="1">
        <a:lnSpc>
          <a:spcPct val="90000"/>
        </a:lnSpc>
        <a:spcBef>
          <a:spcPct val="0"/>
        </a:spcBef>
        <a:buNone/>
        <a:defRPr sz="24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2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902BF5FF-F83A-4F29-9BB7-D9C9C21CD4E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 y="0"/>
            <a:ext cx="9143998" cy="5143500"/>
          </a:xfrm>
        </p:spPr>
      </p:pic>
      <p:sp>
        <p:nvSpPr>
          <p:cNvPr id="14" name="Right Triangle 33"/>
          <p:cNvSpPr/>
          <p:nvPr/>
        </p:nvSpPr>
        <p:spPr>
          <a:xfrm flipV="1">
            <a:off x="1" y="0"/>
            <a:ext cx="8343899" cy="5143500"/>
          </a:xfrm>
          <a:custGeom>
            <a:avLst/>
            <a:gdLst/>
            <a:ahLst/>
            <a:cxnLst/>
            <a:rect l="l" t="t" r="r" b="b"/>
            <a:pathLst>
              <a:path w="8343899" h="5143500">
                <a:moveTo>
                  <a:pt x="0" y="5143500"/>
                </a:moveTo>
                <a:lnTo>
                  <a:pt x="3149600" y="5143500"/>
                </a:lnTo>
                <a:lnTo>
                  <a:pt x="8343899" y="5143500"/>
                </a:lnTo>
                <a:lnTo>
                  <a:pt x="3149600" y="0"/>
                </a:lnTo>
                <a:lnTo>
                  <a:pt x="0" y="0"/>
                </a:lnTo>
                <a:close/>
              </a:path>
            </a:pathLst>
          </a:cu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2"/>
          <p:cNvSpPr>
            <a:spLocks noGrp="1"/>
          </p:cNvSpPr>
          <p:nvPr>
            <p:ph type="title"/>
          </p:nvPr>
        </p:nvSpPr>
        <p:spPr/>
        <p:txBody>
          <a:bodyPr/>
          <a:lstStyle/>
          <a:p>
            <a:r>
              <a:rPr lang="en-NZ" dirty="0"/>
              <a:t>NZ Upgrade Programme</a:t>
            </a:r>
          </a:p>
        </p:txBody>
      </p:sp>
      <p:sp>
        <p:nvSpPr>
          <p:cNvPr id="9" name="Text Placeholder 8"/>
          <p:cNvSpPr>
            <a:spLocks noGrp="1"/>
          </p:cNvSpPr>
          <p:nvPr>
            <p:ph type="body" sz="quarter" idx="12"/>
          </p:nvPr>
        </p:nvSpPr>
        <p:spPr>
          <a:xfrm>
            <a:off x="503692" y="1912009"/>
            <a:ext cx="7550979" cy="659736"/>
          </a:xfrm>
        </p:spPr>
        <p:txBody>
          <a:bodyPr>
            <a:normAutofit/>
          </a:bodyPr>
          <a:lstStyle/>
          <a:p>
            <a:r>
              <a:rPr lang="en-NZ" dirty="0"/>
              <a:t>Queenstown Construction Clients' Group</a:t>
            </a:r>
          </a:p>
          <a:p>
            <a:r>
              <a:rPr lang="en-NZ" dirty="0"/>
              <a:t>29 July 2020 </a:t>
            </a:r>
          </a:p>
          <a:p>
            <a:endParaRPr lang="en-NZ" dirty="0"/>
          </a:p>
        </p:txBody>
      </p:sp>
      <p:cxnSp>
        <p:nvCxnSpPr>
          <p:cNvPr id="15" name="Straight Connector 14"/>
          <p:cNvCxnSpPr/>
          <p:nvPr/>
        </p:nvCxnSpPr>
        <p:spPr>
          <a:xfrm>
            <a:off x="617366" y="1624953"/>
            <a:ext cx="384397" cy="0"/>
          </a:xfrm>
          <a:prstGeom prst="line">
            <a:avLst/>
          </a:prstGeom>
          <a:ln w="19050">
            <a:solidFill>
              <a:schemeClr val="bg2"/>
            </a:solidFill>
          </a:ln>
        </p:spPr>
        <p:style>
          <a:lnRef idx="1">
            <a:schemeClr val="accent2"/>
          </a:lnRef>
          <a:fillRef idx="0">
            <a:schemeClr val="accent2"/>
          </a:fillRef>
          <a:effectRef idx="0">
            <a:schemeClr val="accent2"/>
          </a:effectRef>
          <a:fontRef idx="minor">
            <a:schemeClr val="tx1"/>
          </a:fontRef>
        </p:style>
      </p:cxnSp>
      <p:sp>
        <p:nvSpPr>
          <p:cNvPr id="16" name="Freeform 15"/>
          <p:cNvSpPr/>
          <p:nvPr/>
        </p:nvSpPr>
        <p:spPr>
          <a:xfrm>
            <a:off x="1094951" y="652311"/>
            <a:ext cx="8049049" cy="972642"/>
          </a:xfrm>
          <a:custGeom>
            <a:avLst/>
            <a:gdLst>
              <a:gd name="connsiteX0" fmla="*/ 0 w 8049049"/>
              <a:gd name="connsiteY0" fmla="*/ 972642 h 972642"/>
              <a:gd name="connsiteX1" fmla="*/ 7076407 w 8049049"/>
              <a:gd name="connsiteY1" fmla="*/ 972642 h 972642"/>
              <a:gd name="connsiteX2" fmla="*/ 8049049 w 8049049"/>
              <a:gd name="connsiteY2" fmla="*/ 0 h 972642"/>
            </a:gdLst>
            <a:ahLst/>
            <a:cxnLst>
              <a:cxn ang="0">
                <a:pos x="connsiteX0" y="connsiteY0"/>
              </a:cxn>
              <a:cxn ang="0">
                <a:pos x="connsiteX1" y="connsiteY1"/>
              </a:cxn>
              <a:cxn ang="0">
                <a:pos x="connsiteX2" y="connsiteY2"/>
              </a:cxn>
            </a:cxnLst>
            <a:rect l="l" t="t" r="r" b="b"/>
            <a:pathLst>
              <a:path w="8049049" h="972642">
                <a:moveTo>
                  <a:pt x="0" y="972642"/>
                </a:moveTo>
                <a:lnTo>
                  <a:pt x="7076407" y="972642"/>
                </a:lnTo>
                <a:lnTo>
                  <a:pt x="804904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737" y="4712630"/>
            <a:ext cx="1194399" cy="121913"/>
          </a:xfrm>
          <a:prstGeom prst="rect">
            <a:avLst/>
          </a:prstGeom>
        </p:spPr>
      </p:pic>
      <p:sp>
        <p:nvSpPr>
          <p:cNvPr id="33" name="Rectangle 32"/>
          <p:cNvSpPr/>
          <p:nvPr/>
        </p:nvSpPr>
        <p:spPr>
          <a:xfrm>
            <a:off x="-1945753" y="2194556"/>
            <a:ext cx="1773139" cy="12992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spcAft>
                <a:spcPts val="600"/>
              </a:spcAft>
            </a:pPr>
            <a:r>
              <a:rPr lang="en-NZ" sz="1050" b="1" dirty="0">
                <a:solidFill>
                  <a:schemeClr val="tx2"/>
                </a:solidFill>
              </a:rPr>
              <a:t>Picture placeholder:</a:t>
            </a:r>
          </a:p>
          <a:p>
            <a:pPr algn="ctr"/>
            <a:r>
              <a:rPr lang="en-NZ" sz="900" dirty="0">
                <a:solidFill>
                  <a:schemeClr val="tx2"/>
                </a:solidFill>
              </a:rPr>
              <a:t>If you would like to change the background image, click on the image and press delete. </a:t>
            </a:r>
            <a:br>
              <a:rPr lang="en-NZ" sz="900" dirty="0">
                <a:solidFill>
                  <a:schemeClr val="tx2"/>
                </a:solidFill>
              </a:rPr>
            </a:br>
            <a:r>
              <a:rPr lang="en-NZ" sz="900" dirty="0">
                <a:solidFill>
                  <a:schemeClr val="tx2"/>
                </a:solidFill>
              </a:rPr>
              <a:t>Select the icon in centre and choose your desired image.</a:t>
            </a:r>
          </a:p>
          <a:p>
            <a:pPr algn="ctr"/>
            <a:r>
              <a:rPr lang="en-NZ" sz="900" dirty="0">
                <a:solidFill>
                  <a:schemeClr val="tx2"/>
                </a:solidFill>
              </a:rPr>
              <a:t>Right click the image and “Send to back”</a:t>
            </a:r>
          </a:p>
        </p:txBody>
      </p:sp>
      <p:sp>
        <p:nvSpPr>
          <p:cNvPr id="19" name="Rectangle 18">
            <a:extLst>
              <a:ext uri="{FF2B5EF4-FFF2-40B4-BE49-F238E27FC236}">
                <a16:creationId xmlns:a16="http://schemas.microsoft.com/office/drawing/2014/main" id="{75E8969F-FAA3-4C9E-97AB-6C5C23BF083B}"/>
              </a:ext>
            </a:extLst>
          </p:cNvPr>
          <p:cNvSpPr/>
          <p:nvPr/>
        </p:nvSpPr>
        <p:spPr>
          <a:xfrm>
            <a:off x="-1945748" y="10435"/>
            <a:ext cx="1773139" cy="699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spcAft>
                <a:spcPts val="600"/>
              </a:spcAft>
            </a:pPr>
            <a:r>
              <a:rPr lang="en-NZ" sz="1050" b="1" dirty="0"/>
              <a:t>Template tip boxes:</a:t>
            </a:r>
          </a:p>
          <a:p>
            <a:pPr algn="ctr"/>
            <a:r>
              <a:rPr lang="en-NZ" sz="1000" dirty="0"/>
              <a:t>These will not print, or show during your presentation</a:t>
            </a:r>
          </a:p>
        </p:txBody>
      </p:sp>
      <p:sp>
        <p:nvSpPr>
          <p:cNvPr id="20" name="Rectangle 19">
            <a:extLst>
              <a:ext uri="{FF2B5EF4-FFF2-40B4-BE49-F238E27FC236}">
                <a16:creationId xmlns:a16="http://schemas.microsoft.com/office/drawing/2014/main" id="{382693A4-E99E-4586-A4BA-54751CC65A79}"/>
              </a:ext>
            </a:extLst>
          </p:cNvPr>
          <p:cNvSpPr/>
          <p:nvPr/>
        </p:nvSpPr>
        <p:spPr>
          <a:xfrm>
            <a:off x="-1945751" y="768999"/>
            <a:ext cx="1773139" cy="12992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spcAft>
                <a:spcPts val="600"/>
              </a:spcAft>
            </a:pPr>
            <a:r>
              <a:rPr lang="en-NZ" sz="1050" b="1" dirty="0">
                <a:solidFill>
                  <a:schemeClr val="tx2"/>
                </a:solidFill>
              </a:rPr>
              <a:t>Colour theme:</a:t>
            </a:r>
          </a:p>
          <a:p>
            <a:pPr algn="ctr"/>
            <a:r>
              <a:rPr lang="en-NZ" sz="900" dirty="0">
                <a:solidFill>
                  <a:schemeClr val="tx2"/>
                </a:solidFill>
              </a:rPr>
              <a:t>The colours in this template are from the Transport Agency’s colour palette and are embedded for ease of use, please refrain from using any other colours.</a:t>
            </a:r>
          </a:p>
        </p:txBody>
      </p:sp>
      <p:pic>
        <p:nvPicPr>
          <p:cNvPr id="4" name="Picture 3">
            <a:extLst>
              <a:ext uri="{FF2B5EF4-FFF2-40B4-BE49-F238E27FC236}">
                <a16:creationId xmlns:a16="http://schemas.microsoft.com/office/drawing/2014/main" id="{CD90C1C5-BB53-40DC-A220-8323A12F1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196" y="4505257"/>
            <a:ext cx="2777507" cy="381967"/>
          </a:xfrm>
          <a:prstGeom prst="rect">
            <a:avLst/>
          </a:prstGeom>
        </p:spPr>
      </p:pic>
    </p:spTree>
    <p:extLst>
      <p:ext uri="{BB962C8B-B14F-4D97-AF65-F5344CB8AC3E}">
        <p14:creationId xmlns:p14="http://schemas.microsoft.com/office/powerpoint/2010/main" val="3252616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NZ" dirty="0"/>
              <a:t>Click to edit Master text styles</a:t>
            </a:r>
          </a:p>
          <a:p>
            <a:r>
              <a:rPr lang="en-NZ" dirty="0"/>
              <a:t>Click to edit Master text styles</a:t>
            </a:r>
          </a:p>
        </p:txBody>
      </p:sp>
      <p:sp>
        <p:nvSpPr>
          <p:cNvPr id="2" name="Title 1"/>
          <p:cNvSpPr>
            <a:spLocks noGrp="1"/>
          </p:cNvSpPr>
          <p:nvPr>
            <p:ph type="title"/>
          </p:nvPr>
        </p:nvSpPr>
        <p:spPr/>
        <p:txBody>
          <a:bodyPr>
            <a:normAutofit/>
          </a:bodyPr>
          <a:lstStyle/>
          <a:p>
            <a:r>
              <a:rPr lang="en-NZ" dirty="0"/>
              <a:t>Driving innovation through delivery</a:t>
            </a:r>
            <a:br>
              <a:rPr lang="en-NZ" dirty="0"/>
            </a:br>
            <a:endParaRPr lang="en-NZ" dirty="0"/>
          </a:p>
        </p:txBody>
      </p:sp>
      <p:sp>
        <p:nvSpPr>
          <p:cNvPr id="4" name="Content Placeholder 3"/>
          <p:cNvSpPr>
            <a:spLocks noGrp="1"/>
          </p:cNvSpPr>
          <p:nvPr>
            <p:ph sz="quarter" idx="13"/>
          </p:nvPr>
        </p:nvSpPr>
        <p:spPr/>
        <p:txBody>
          <a:bodyPr>
            <a:normAutofit/>
          </a:bodyPr>
          <a:lstStyle/>
          <a:p>
            <a:pPr defTabSz="914400"/>
            <a:r>
              <a:rPr lang="en-NZ" dirty="0">
                <a:solidFill>
                  <a:srgbClr val="19456B"/>
                </a:solidFill>
              </a:rPr>
              <a:t>Identify potential step changes</a:t>
            </a:r>
          </a:p>
          <a:p>
            <a:pPr defTabSz="914400"/>
            <a:r>
              <a:rPr lang="en-NZ" dirty="0">
                <a:solidFill>
                  <a:srgbClr val="19456B"/>
                </a:solidFill>
              </a:rPr>
              <a:t>Design potential improvements with suppliers</a:t>
            </a:r>
          </a:p>
          <a:p>
            <a:pPr defTabSz="914400"/>
            <a:r>
              <a:rPr lang="en-NZ" dirty="0">
                <a:solidFill>
                  <a:srgbClr val="19456B"/>
                </a:solidFill>
              </a:rPr>
              <a:t>Implement initiatives in first </a:t>
            </a:r>
            <a:r>
              <a:rPr lang="en-NZ">
                <a:solidFill>
                  <a:srgbClr val="19456B"/>
                </a:solidFill>
              </a:rPr>
              <a:t>five projects</a:t>
            </a:r>
            <a:endParaRPr lang="en-NZ" dirty="0">
              <a:solidFill>
                <a:srgbClr val="19456B"/>
              </a:solidFill>
            </a:endParaRPr>
          </a:p>
          <a:p>
            <a:pPr defTabSz="914400"/>
            <a:endParaRPr lang="en-NZ" dirty="0">
              <a:solidFill>
                <a:srgbClr val="19456B"/>
              </a:solidFill>
            </a:endParaRPr>
          </a:p>
        </p:txBody>
      </p:sp>
      <p:sp>
        <p:nvSpPr>
          <p:cNvPr id="7" name="Text Placeholder 2">
            <a:extLst>
              <a:ext uri="{FF2B5EF4-FFF2-40B4-BE49-F238E27FC236}">
                <a16:creationId xmlns:a16="http://schemas.microsoft.com/office/drawing/2014/main" id="{52542AE7-C256-43F6-8BB3-179B1333AC0F}"/>
              </a:ext>
            </a:extLst>
          </p:cNvPr>
          <p:cNvSpPr>
            <a:spLocks noGrp="1"/>
          </p:cNvSpPr>
          <p:nvPr>
            <p:ph type="body" sz="quarter" idx="12"/>
          </p:nvPr>
        </p:nvSpPr>
        <p:spPr>
          <a:xfrm>
            <a:off x="241299" y="1013512"/>
            <a:ext cx="5207395" cy="282547"/>
          </a:xfrm>
        </p:spPr>
        <p:txBody>
          <a:bodyPr>
            <a:normAutofit fontScale="85000" lnSpcReduction="10000"/>
          </a:bodyPr>
          <a:lstStyle/>
          <a:p>
            <a:r>
              <a:rPr lang="en-NZ" dirty="0"/>
              <a:t>Working together to achieve a step change in project delivery </a:t>
            </a:r>
          </a:p>
          <a:p>
            <a:endParaRPr lang="en-NZ" dirty="0"/>
          </a:p>
        </p:txBody>
      </p:sp>
      <p:pic>
        <p:nvPicPr>
          <p:cNvPr id="9" name="image1.jpeg">
            <a:extLst>
              <a:ext uri="{FF2B5EF4-FFF2-40B4-BE49-F238E27FC236}">
                <a16:creationId xmlns:a16="http://schemas.microsoft.com/office/drawing/2014/main" id="{C92E12C3-1F20-42E9-8454-AA8074E68AFF}"/>
              </a:ext>
            </a:extLst>
          </p:cNvPr>
          <p:cNvPicPr>
            <a:picLocks/>
          </p:cNvPicPr>
          <p:nvPr/>
        </p:nvPicPr>
        <p:blipFill>
          <a:blip r:embed="rId3" cstate="print"/>
          <a:srcRect l="23639" r="23639"/>
          <a:stretch>
            <a:fillRect/>
          </a:stretch>
        </p:blipFill>
        <p:spPr>
          <a:xfrm>
            <a:off x="5873222" y="357081"/>
            <a:ext cx="3029478" cy="3929166"/>
          </a:xfrm>
          <a:prstGeom prst="rect">
            <a:avLst/>
          </a:prstGeom>
          <a:noFill/>
          <a:ln>
            <a:solidFill>
              <a:schemeClr val="tx2"/>
            </a:solidFill>
          </a:ln>
        </p:spPr>
      </p:pic>
    </p:spTree>
    <p:extLst>
      <p:ext uri="{BB962C8B-B14F-4D97-AF65-F5344CB8AC3E}">
        <p14:creationId xmlns:p14="http://schemas.microsoft.com/office/powerpoint/2010/main" val="426985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9A7C1C3-9917-430A-BB2F-BCD53231AEF2}"/>
              </a:ext>
            </a:extLst>
          </p:cNvPr>
          <p:cNvSpPr>
            <a:spLocks noGrp="1"/>
          </p:cNvSpPr>
          <p:nvPr>
            <p:ph type="pic" sz="quarter" idx="13"/>
          </p:nvPr>
        </p:nvSpPr>
        <p:spPr/>
      </p:sp>
      <p:sp>
        <p:nvSpPr>
          <p:cNvPr id="3" name="Title 2">
            <a:extLst>
              <a:ext uri="{FF2B5EF4-FFF2-40B4-BE49-F238E27FC236}">
                <a16:creationId xmlns:a16="http://schemas.microsoft.com/office/drawing/2014/main" id="{6C9D14EE-47AA-4AB3-BCE4-C7B1CE82D15F}"/>
              </a:ext>
            </a:extLst>
          </p:cNvPr>
          <p:cNvSpPr>
            <a:spLocks noGrp="1"/>
          </p:cNvSpPr>
          <p:nvPr>
            <p:ph type="title"/>
          </p:nvPr>
        </p:nvSpPr>
        <p:spPr/>
        <p:txBody>
          <a:bodyPr/>
          <a:lstStyle/>
          <a:p>
            <a:r>
              <a:rPr lang="en-NZ" sz="7200" dirty="0"/>
              <a:t>Question</a:t>
            </a:r>
            <a:r>
              <a:rPr lang="en-NZ" dirty="0"/>
              <a:t>s</a:t>
            </a:r>
          </a:p>
        </p:txBody>
      </p:sp>
      <p:sp>
        <p:nvSpPr>
          <p:cNvPr id="4" name="Text Placeholder 3">
            <a:extLst>
              <a:ext uri="{FF2B5EF4-FFF2-40B4-BE49-F238E27FC236}">
                <a16:creationId xmlns:a16="http://schemas.microsoft.com/office/drawing/2014/main" id="{CE231A12-6286-4391-95BA-77D3E108067D}"/>
              </a:ext>
            </a:extLst>
          </p:cNvPr>
          <p:cNvSpPr>
            <a:spLocks noGrp="1"/>
          </p:cNvSpPr>
          <p:nvPr>
            <p:ph type="body" sz="quarter" idx="12"/>
          </p:nvPr>
        </p:nvSpPr>
        <p:spPr>
          <a:xfrm>
            <a:off x="503692" y="1092201"/>
            <a:ext cx="7550979" cy="2048008"/>
          </a:xfrm>
        </p:spPr>
        <p:txBody>
          <a:bodyPr>
            <a:normAutofit/>
          </a:bodyPr>
          <a:lstStyle/>
          <a:p>
            <a:r>
              <a:rPr lang="en-NZ" sz="5400" dirty="0"/>
              <a:t>Any Questions?</a:t>
            </a:r>
          </a:p>
        </p:txBody>
      </p:sp>
    </p:spTree>
    <p:extLst>
      <p:ext uri="{BB962C8B-B14F-4D97-AF65-F5344CB8AC3E}">
        <p14:creationId xmlns:p14="http://schemas.microsoft.com/office/powerpoint/2010/main" val="375756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Click to add Master title style</a:t>
            </a:r>
          </a:p>
        </p:txBody>
      </p:sp>
      <p:sp>
        <p:nvSpPr>
          <p:cNvPr id="3" name="Text Placeholder 2"/>
          <p:cNvSpPr>
            <a:spLocks noGrp="1"/>
          </p:cNvSpPr>
          <p:nvPr>
            <p:ph type="body" sz="quarter" idx="12"/>
          </p:nvPr>
        </p:nvSpPr>
        <p:spPr/>
        <p:txBody>
          <a:bodyPr/>
          <a:lstStyle/>
          <a:p>
            <a:r>
              <a:rPr lang="en-NZ" dirty="0"/>
              <a:t>Click to edit Subtitle</a:t>
            </a:r>
          </a:p>
        </p:txBody>
      </p:sp>
      <p:sp>
        <p:nvSpPr>
          <p:cNvPr id="4" name="Content Placeholder 3"/>
          <p:cNvSpPr>
            <a:spLocks noGrp="1"/>
          </p:cNvSpPr>
          <p:nvPr>
            <p:ph sz="quarter" idx="13"/>
          </p:nvPr>
        </p:nvSpPr>
        <p:spPr/>
        <p:txBody>
          <a:bodyPr/>
          <a:lstStyle/>
          <a:p>
            <a:pPr lvl="0"/>
            <a:r>
              <a:rPr lang="en-NZ" dirty="0">
                <a:solidFill>
                  <a:srgbClr val="19456B"/>
                </a:solidFill>
              </a:rPr>
              <a:t>Click to edit Master text styles</a:t>
            </a:r>
          </a:p>
          <a:p>
            <a:pPr lvl="1">
              <a:buClr>
                <a:srgbClr val="AFBD22"/>
              </a:buClr>
            </a:pPr>
            <a:r>
              <a:rPr lang="en-NZ" dirty="0">
                <a:solidFill>
                  <a:srgbClr val="19456B"/>
                </a:solidFill>
              </a:rPr>
              <a:t>Second level</a:t>
            </a:r>
          </a:p>
          <a:p>
            <a:pPr lvl="2">
              <a:buClr>
                <a:srgbClr val="AFBD22"/>
              </a:buClr>
            </a:pPr>
            <a:r>
              <a:rPr lang="en-NZ" dirty="0">
                <a:solidFill>
                  <a:srgbClr val="19456B"/>
                </a:solidFill>
              </a:rPr>
              <a:t>Third level</a:t>
            </a:r>
          </a:p>
          <a:p>
            <a:pPr lvl="3">
              <a:buClr>
                <a:srgbClr val="AFBD22"/>
              </a:buClr>
            </a:pPr>
            <a:r>
              <a:rPr lang="en-NZ" dirty="0">
                <a:solidFill>
                  <a:srgbClr val="19456B"/>
                </a:solidFill>
              </a:rPr>
              <a:t>Fourth level</a:t>
            </a:r>
          </a:p>
          <a:p>
            <a:pPr lvl="4">
              <a:buClr>
                <a:srgbClr val="AFBD22"/>
              </a:buClr>
            </a:pPr>
            <a:r>
              <a:rPr lang="en-NZ" dirty="0">
                <a:solidFill>
                  <a:srgbClr val="19456B"/>
                </a:solidFill>
              </a:rPr>
              <a:t>Fifth level</a:t>
            </a:r>
          </a:p>
        </p:txBody>
      </p:sp>
      <p:sp>
        <p:nvSpPr>
          <p:cNvPr id="5" name="Rectangle 4"/>
          <p:cNvSpPr/>
          <p:nvPr/>
        </p:nvSpPr>
        <p:spPr>
          <a:xfrm>
            <a:off x="-1960990" y="0"/>
            <a:ext cx="1773139" cy="2227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spcAft>
                <a:spcPts val="600"/>
              </a:spcAft>
            </a:pPr>
            <a:r>
              <a:rPr lang="en-NZ" sz="1050" b="1" dirty="0">
                <a:solidFill>
                  <a:schemeClr val="accent1"/>
                </a:solidFill>
              </a:rPr>
              <a:t>Text styles:</a:t>
            </a:r>
          </a:p>
          <a:p>
            <a:pPr algn="ctr">
              <a:spcAft>
                <a:spcPts val="600"/>
              </a:spcAft>
            </a:pPr>
            <a:r>
              <a:rPr lang="en-NZ" sz="900" dirty="0">
                <a:solidFill>
                  <a:schemeClr val="accent1"/>
                </a:solidFill>
              </a:rPr>
              <a:t>To use bulleted text style, first begin by writing your text. After your first line has been completed, press ‘Enter’ and then press the indent button on the home ribbon. If you want to have your bullets go in another level, press the indent button again. Alternatively, highlight your text and press the TAB button to move through the text levels.</a:t>
            </a:r>
          </a:p>
        </p:txBody>
      </p:sp>
      <p:pic>
        <p:nvPicPr>
          <p:cNvPr id="6" name="Picture Placeholder 9">
            <a:extLst>
              <a:ext uri="{FF2B5EF4-FFF2-40B4-BE49-F238E27FC236}">
                <a16:creationId xmlns:a16="http://schemas.microsoft.com/office/drawing/2014/main" id="{125C3433-9D72-42E5-BB5C-5DE8D4F7BEAC}"/>
              </a:ext>
            </a:extLst>
          </p:cNvPr>
          <p:cNvPicPr>
            <a:picLocks noChangeAspect="1"/>
          </p:cNvPicPr>
          <p:nvPr/>
        </p:nvPicPr>
        <p:blipFill>
          <a:blip r:embed="rId3" cstate="print">
            <a:extLst>
              <a:ext uri="{28A0092B-C50C-407E-A947-70E740481C1C}">
                <a14:useLocalDpi xmlns:a14="http://schemas.microsoft.com/office/drawing/2010/main" val="0"/>
              </a:ext>
            </a:extLst>
          </a:blip>
          <a:srcRect t="7582" b="7582"/>
          <a:stretch>
            <a:fillRect/>
          </a:stretch>
        </p:blipFill>
        <p:spPr>
          <a:xfrm>
            <a:off x="0" y="0"/>
            <a:ext cx="9144000" cy="4632512"/>
          </a:xfrm>
          <a:prstGeom prst="rect">
            <a:avLst/>
          </a:prstGeom>
        </p:spPr>
      </p:pic>
      <p:sp>
        <p:nvSpPr>
          <p:cNvPr id="7" name="Title 1">
            <a:extLst>
              <a:ext uri="{FF2B5EF4-FFF2-40B4-BE49-F238E27FC236}">
                <a16:creationId xmlns:a16="http://schemas.microsoft.com/office/drawing/2014/main" id="{D3F8B84D-7074-41E9-B283-34A3F368E5C2}"/>
              </a:ext>
            </a:extLst>
          </p:cNvPr>
          <p:cNvSpPr txBox="1">
            <a:spLocks/>
          </p:cNvSpPr>
          <p:nvPr/>
        </p:nvSpPr>
        <p:spPr>
          <a:xfrm>
            <a:off x="5787334" y="337930"/>
            <a:ext cx="3009901" cy="671608"/>
          </a:xfrm>
          <a:prstGeom prst="rect">
            <a:avLst/>
          </a:prstGeom>
        </p:spPr>
        <p:txBody>
          <a:bodyPr>
            <a:normAutofit/>
          </a:bodyPr>
          <a:lstStyle>
            <a:lvl1pPr algn="l" defTabSz="685800" rtl="0" eaLnBrk="1" latinLnBrk="0" hangingPunct="1">
              <a:lnSpc>
                <a:spcPct val="90000"/>
              </a:lnSpc>
              <a:spcBef>
                <a:spcPct val="0"/>
              </a:spcBef>
              <a:buNone/>
              <a:defRPr sz="24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NZ" dirty="0"/>
              <a:t>The Programme</a:t>
            </a:r>
          </a:p>
        </p:txBody>
      </p:sp>
    </p:spTree>
    <p:extLst>
      <p:ext uri="{BB962C8B-B14F-4D97-AF65-F5344CB8AC3E}">
        <p14:creationId xmlns:p14="http://schemas.microsoft.com/office/powerpoint/2010/main" val="375267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NZ" dirty="0"/>
              <a:t>Click to edit Master text styles</a:t>
            </a:r>
          </a:p>
          <a:p>
            <a:r>
              <a:rPr lang="en-NZ" dirty="0"/>
              <a:t>Click to edit Master text styles</a:t>
            </a:r>
          </a:p>
        </p:txBody>
      </p:sp>
      <p:sp>
        <p:nvSpPr>
          <p:cNvPr id="2" name="Title 1"/>
          <p:cNvSpPr>
            <a:spLocks noGrp="1"/>
          </p:cNvSpPr>
          <p:nvPr>
            <p:ph type="title"/>
          </p:nvPr>
        </p:nvSpPr>
        <p:spPr/>
        <p:txBody>
          <a:bodyPr>
            <a:normAutofit/>
          </a:bodyPr>
          <a:lstStyle/>
          <a:p>
            <a:r>
              <a:rPr lang="en-NZ" dirty="0"/>
              <a:t>Programme outcomes</a:t>
            </a:r>
          </a:p>
        </p:txBody>
      </p:sp>
      <p:sp>
        <p:nvSpPr>
          <p:cNvPr id="4" name="Content Placeholder 3"/>
          <p:cNvSpPr>
            <a:spLocks noGrp="1"/>
          </p:cNvSpPr>
          <p:nvPr>
            <p:ph sz="quarter" idx="13"/>
          </p:nvPr>
        </p:nvSpPr>
        <p:spPr/>
        <p:txBody>
          <a:bodyPr>
            <a:normAutofit/>
          </a:bodyPr>
          <a:lstStyle/>
          <a:p>
            <a:pPr lvl="0"/>
            <a:r>
              <a:rPr lang="en-NZ" dirty="0">
                <a:solidFill>
                  <a:srgbClr val="19456B"/>
                </a:solidFill>
              </a:rPr>
              <a:t>Improved safety – saving lives</a:t>
            </a:r>
          </a:p>
          <a:p>
            <a:pPr lvl="0"/>
            <a:endParaRPr lang="en-NZ" dirty="0">
              <a:solidFill>
                <a:srgbClr val="19456B"/>
              </a:solidFill>
            </a:endParaRPr>
          </a:p>
          <a:p>
            <a:r>
              <a:rPr lang="en-NZ" dirty="0">
                <a:solidFill>
                  <a:srgbClr val="19456B"/>
                </a:solidFill>
              </a:rPr>
              <a:t>Supporting regional growth for thriving economies</a:t>
            </a:r>
          </a:p>
          <a:p>
            <a:pPr marL="0" indent="0">
              <a:buNone/>
            </a:pPr>
            <a:endParaRPr lang="en-NZ" dirty="0">
              <a:solidFill>
                <a:srgbClr val="19456B"/>
              </a:solidFill>
            </a:endParaRPr>
          </a:p>
          <a:p>
            <a:r>
              <a:rPr lang="en-NZ" dirty="0">
                <a:solidFill>
                  <a:srgbClr val="19456B"/>
                </a:solidFill>
              </a:rPr>
              <a:t>New public infrastructure to support new services</a:t>
            </a:r>
          </a:p>
          <a:p>
            <a:pPr marL="0" indent="0">
              <a:buNone/>
            </a:pPr>
            <a:endParaRPr lang="en-NZ" dirty="0">
              <a:solidFill>
                <a:srgbClr val="19456B"/>
              </a:solidFill>
            </a:endParaRPr>
          </a:p>
          <a:p>
            <a:pPr lvl="0"/>
            <a:r>
              <a:rPr lang="en-NZ" dirty="0">
                <a:solidFill>
                  <a:srgbClr val="19456B"/>
                </a:solidFill>
              </a:rPr>
              <a:t>Safer, more accessible and sustainable travel choices</a:t>
            </a:r>
          </a:p>
          <a:p>
            <a:endParaRPr lang="en-NZ" dirty="0">
              <a:solidFill>
                <a:srgbClr val="19456B"/>
              </a:solidFill>
            </a:endParaRPr>
          </a:p>
          <a:p>
            <a:pPr marL="0" indent="0">
              <a:buNone/>
            </a:pPr>
            <a:r>
              <a:rPr lang="en-NZ" sz="1600" dirty="0">
                <a:solidFill>
                  <a:schemeClr val="bg2"/>
                </a:solidFill>
              </a:rPr>
              <a:t>Opportunity to drive innovation through delivery</a:t>
            </a:r>
          </a:p>
        </p:txBody>
      </p:sp>
      <p:pic>
        <p:nvPicPr>
          <p:cNvPr id="5" name="Picture 4">
            <a:extLst>
              <a:ext uri="{FF2B5EF4-FFF2-40B4-BE49-F238E27FC236}">
                <a16:creationId xmlns:a16="http://schemas.microsoft.com/office/drawing/2014/main" id="{90EFD03C-8F3A-485D-AD07-14C2FA44ECE9}"/>
              </a:ext>
            </a:extLst>
          </p:cNvPr>
          <p:cNvPicPr>
            <a:picLocks noChangeAspect="1"/>
          </p:cNvPicPr>
          <p:nvPr/>
        </p:nvPicPr>
        <p:blipFill rotWithShape="1">
          <a:blip r:embed="rId3"/>
          <a:srcRect l="15118" t="4514" r="15134" b="1716"/>
          <a:stretch/>
        </p:blipFill>
        <p:spPr>
          <a:xfrm>
            <a:off x="6079011" y="287665"/>
            <a:ext cx="2822707" cy="4068000"/>
          </a:xfrm>
          <a:prstGeom prst="foldedCorner">
            <a:avLst/>
          </a:prstGeom>
        </p:spPr>
      </p:pic>
      <p:sp>
        <p:nvSpPr>
          <p:cNvPr id="9" name="Text Placeholder 2">
            <a:extLst>
              <a:ext uri="{FF2B5EF4-FFF2-40B4-BE49-F238E27FC236}">
                <a16:creationId xmlns:a16="http://schemas.microsoft.com/office/drawing/2014/main" id="{C4028D38-2A45-4DBE-A90B-731F27EF9634}"/>
              </a:ext>
            </a:extLst>
          </p:cNvPr>
          <p:cNvSpPr>
            <a:spLocks noGrp="1"/>
          </p:cNvSpPr>
          <p:nvPr>
            <p:ph type="body" sz="quarter" idx="12"/>
          </p:nvPr>
        </p:nvSpPr>
        <p:spPr>
          <a:xfrm>
            <a:off x="241299" y="1013512"/>
            <a:ext cx="5207395" cy="282547"/>
          </a:xfrm>
        </p:spPr>
        <p:txBody>
          <a:bodyPr>
            <a:normAutofit/>
          </a:bodyPr>
          <a:lstStyle/>
          <a:p>
            <a:r>
              <a:rPr lang="en-NZ" dirty="0"/>
              <a:t>Driven by the Government Policy Statement</a:t>
            </a:r>
          </a:p>
          <a:p>
            <a:endParaRPr lang="en-NZ" dirty="0"/>
          </a:p>
        </p:txBody>
      </p:sp>
    </p:spTree>
    <p:extLst>
      <p:ext uri="{BB962C8B-B14F-4D97-AF65-F5344CB8AC3E}">
        <p14:creationId xmlns:p14="http://schemas.microsoft.com/office/powerpoint/2010/main" val="234972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6261409" y="588182"/>
            <a:ext cx="2461064" cy="3698068"/>
          </a:xfrm>
        </p:spPr>
      </p:pic>
      <p:sp>
        <p:nvSpPr>
          <p:cNvPr id="2" name="Title 1"/>
          <p:cNvSpPr>
            <a:spLocks noGrp="1"/>
          </p:cNvSpPr>
          <p:nvPr>
            <p:ph type="title"/>
          </p:nvPr>
        </p:nvSpPr>
        <p:spPr/>
        <p:txBody>
          <a:bodyPr>
            <a:normAutofit/>
          </a:bodyPr>
          <a:lstStyle/>
          <a:p>
            <a:r>
              <a:rPr lang="en-NZ" dirty="0">
                <a:solidFill>
                  <a:schemeClr val="tx1"/>
                </a:solidFill>
              </a:rPr>
              <a:t>Programme challenges</a:t>
            </a:r>
          </a:p>
        </p:txBody>
      </p:sp>
      <p:sp>
        <p:nvSpPr>
          <p:cNvPr id="4" name="Content Placeholder 3"/>
          <p:cNvSpPr>
            <a:spLocks noGrp="1"/>
          </p:cNvSpPr>
          <p:nvPr>
            <p:ph sz="quarter" idx="13"/>
          </p:nvPr>
        </p:nvSpPr>
        <p:spPr/>
        <p:txBody>
          <a:bodyPr/>
          <a:lstStyle/>
          <a:p>
            <a:pPr lvl="0"/>
            <a:r>
              <a:rPr lang="en-NZ" dirty="0">
                <a:solidFill>
                  <a:schemeClr val="tx1"/>
                </a:solidFill>
              </a:rPr>
              <a:t>We’re assessing the impacts of Covid19</a:t>
            </a:r>
          </a:p>
          <a:p>
            <a:pPr marL="0" lvl="0" indent="0">
              <a:buNone/>
            </a:pPr>
            <a:endParaRPr lang="en-NZ" dirty="0">
              <a:solidFill>
                <a:schemeClr val="tx1"/>
              </a:solidFill>
            </a:endParaRPr>
          </a:p>
          <a:p>
            <a:pPr lvl="0"/>
            <a:r>
              <a:rPr lang="en-NZ" dirty="0">
                <a:solidFill>
                  <a:schemeClr val="tx1"/>
                </a:solidFill>
              </a:rPr>
              <a:t>Volume and pace of property purchase is unprecedented</a:t>
            </a:r>
          </a:p>
          <a:p>
            <a:pPr lvl="0"/>
            <a:endParaRPr lang="en-NZ" dirty="0">
              <a:solidFill>
                <a:schemeClr val="tx1"/>
              </a:solidFill>
            </a:endParaRPr>
          </a:p>
          <a:p>
            <a:pPr lvl="0"/>
            <a:r>
              <a:rPr lang="en-NZ" dirty="0">
                <a:solidFill>
                  <a:schemeClr val="tx1"/>
                </a:solidFill>
              </a:rPr>
              <a:t>Need to improve certainty over project scope and cost</a:t>
            </a:r>
          </a:p>
          <a:p>
            <a:pPr lvl="0"/>
            <a:endParaRPr lang="en-NZ" dirty="0">
              <a:solidFill>
                <a:schemeClr val="tx1"/>
              </a:solidFill>
            </a:endParaRPr>
          </a:p>
          <a:p>
            <a:pPr marL="0" lvl="0" indent="0">
              <a:buNone/>
            </a:pPr>
            <a:endParaRPr lang="en-NZ" dirty="0">
              <a:solidFill>
                <a:schemeClr val="tx1"/>
              </a:solidFill>
            </a:endParaRPr>
          </a:p>
          <a:p>
            <a:pPr lvl="0"/>
            <a:endParaRPr lang="en-NZ" dirty="0">
              <a:solidFill>
                <a:schemeClr val="tx1"/>
              </a:solidFill>
            </a:endParaRPr>
          </a:p>
        </p:txBody>
      </p:sp>
    </p:spTree>
    <p:extLst>
      <p:ext uri="{BB962C8B-B14F-4D97-AF65-F5344CB8AC3E}">
        <p14:creationId xmlns:p14="http://schemas.microsoft.com/office/powerpoint/2010/main" val="213180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NZ" dirty="0"/>
              <a:t>Click to edit Master text styles</a:t>
            </a:r>
          </a:p>
          <a:p>
            <a:r>
              <a:rPr lang="en-NZ" dirty="0"/>
              <a:t>Click to edit Master text styles</a:t>
            </a:r>
          </a:p>
        </p:txBody>
      </p:sp>
      <p:sp>
        <p:nvSpPr>
          <p:cNvPr id="2" name="Title 1"/>
          <p:cNvSpPr>
            <a:spLocks noGrp="1"/>
          </p:cNvSpPr>
          <p:nvPr>
            <p:ph type="title"/>
          </p:nvPr>
        </p:nvSpPr>
        <p:spPr/>
        <p:txBody>
          <a:bodyPr>
            <a:normAutofit/>
          </a:bodyPr>
          <a:lstStyle/>
          <a:p>
            <a:r>
              <a:rPr lang="en-NZ" dirty="0"/>
              <a:t>First five projects</a:t>
            </a:r>
            <a:br>
              <a:rPr lang="en-NZ" dirty="0"/>
            </a:br>
            <a:endParaRPr lang="en-NZ" dirty="0"/>
          </a:p>
        </p:txBody>
      </p:sp>
      <p:sp>
        <p:nvSpPr>
          <p:cNvPr id="4" name="Content Placeholder 3"/>
          <p:cNvSpPr>
            <a:spLocks noGrp="1"/>
          </p:cNvSpPr>
          <p:nvPr>
            <p:ph sz="quarter" idx="13"/>
          </p:nvPr>
        </p:nvSpPr>
        <p:spPr/>
        <p:txBody>
          <a:bodyPr>
            <a:normAutofit/>
          </a:bodyPr>
          <a:lstStyle/>
          <a:p>
            <a:pPr defTabSz="914400"/>
            <a:r>
              <a:rPr lang="en-NZ" dirty="0">
                <a:solidFill>
                  <a:srgbClr val="19456B"/>
                </a:solidFill>
              </a:rPr>
              <a:t>SH1 Papakura to Drury south</a:t>
            </a:r>
          </a:p>
          <a:p>
            <a:pPr defTabSz="914400"/>
            <a:r>
              <a:rPr lang="en-NZ" dirty="0" err="1">
                <a:solidFill>
                  <a:srgbClr val="19456B"/>
                </a:solidFill>
              </a:rPr>
              <a:t>Penlink</a:t>
            </a:r>
            <a:endParaRPr lang="en-NZ" dirty="0">
              <a:solidFill>
                <a:srgbClr val="19456B"/>
              </a:solidFill>
            </a:endParaRPr>
          </a:p>
          <a:p>
            <a:pPr defTabSz="914400"/>
            <a:r>
              <a:rPr lang="en-NZ" dirty="0">
                <a:solidFill>
                  <a:srgbClr val="19456B"/>
                </a:solidFill>
              </a:rPr>
              <a:t>Northern Pathway – walking and cycling link across the Waitemata Harbour</a:t>
            </a:r>
          </a:p>
          <a:p>
            <a:pPr defTabSz="914400"/>
            <a:r>
              <a:rPr lang="en-NZ" dirty="0">
                <a:solidFill>
                  <a:srgbClr val="19456B"/>
                </a:solidFill>
              </a:rPr>
              <a:t>Tauranga Northern Link (TNL)</a:t>
            </a:r>
          </a:p>
          <a:p>
            <a:pPr defTabSz="914400"/>
            <a:r>
              <a:rPr lang="en-NZ" dirty="0">
                <a:solidFill>
                  <a:srgbClr val="19456B"/>
                </a:solidFill>
              </a:rPr>
              <a:t>SH58 Wellington Stage Two safety improvements</a:t>
            </a:r>
          </a:p>
          <a:p>
            <a:pPr defTabSz="914400"/>
            <a:endParaRPr lang="en-NZ" dirty="0">
              <a:solidFill>
                <a:srgbClr val="19456B"/>
              </a:solidFill>
            </a:endParaRPr>
          </a:p>
          <a:p>
            <a:pPr marL="0" indent="0" defTabSz="914400">
              <a:buNone/>
            </a:pPr>
            <a:endParaRPr lang="en-NZ" dirty="0">
              <a:solidFill>
                <a:srgbClr val="19456B"/>
              </a:solidFill>
            </a:endParaRPr>
          </a:p>
          <a:p>
            <a:pPr defTabSz="914400"/>
            <a:r>
              <a:rPr lang="en-NZ" dirty="0"/>
              <a:t>Advanced Notice seeking registrations of interest issued in May (now closed) for construction of Papakura to Drury South, Tauranga Northern Link and </a:t>
            </a:r>
            <a:r>
              <a:rPr lang="en-NZ" dirty="0" err="1"/>
              <a:t>Penlink</a:t>
            </a:r>
            <a:r>
              <a:rPr lang="en-NZ" dirty="0"/>
              <a:t>.</a:t>
            </a:r>
          </a:p>
          <a:p>
            <a:pPr defTabSz="914400"/>
            <a:r>
              <a:rPr lang="en-NZ" dirty="0"/>
              <a:t>Shortlisting during next three months</a:t>
            </a:r>
          </a:p>
          <a:p>
            <a:pPr defTabSz="914400"/>
            <a:endParaRPr lang="en-NZ" dirty="0">
              <a:solidFill>
                <a:srgbClr val="19456B"/>
              </a:solidFill>
            </a:endParaRPr>
          </a:p>
        </p:txBody>
      </p:sp>
      <p:sp>
        <p:nvSpPr>
          <p:cNvPr id="7" name="Text Placeholder 2">
            <a:extLst>
              <a:ext uri="{FF2B5EF4-FFF2-40B4-BE49-F238E27FC236}">
                <a16:creationId xmlns:a16="http://schemas.microsoft.com/office/drawing/2014/main" id="{52542AE7-C256-43F6-8BB3-179B1333AC0F}"/>
              </a:ext>
            </a:extLst>
          </p:cNvPr>
          <p:cNvSpPr>
            <a:spLocks noGrp="1"/>
          </p:cNvSpPr>
          <p:nvPr>
            <p:ph type="body" sz="quarter" idx="12"/>
          </p:nvPr>
        </p:nvSpPr>
        <p:spPr>
          <a:xfrm>
            <a:off x="241299" y="1013512"/>
            <a:ext cx="5207395" cy="282547"/>
          </a:xfrm>
        </p:spPr>
        <p:txBody>
          <a:bodyPr>
            <a:normAutofit fontScale="77500" lnSpcReduction="20000"/>
          </a:bodyPr>
          <a:lstStyle/>
          <a:p>
            <a:r>
              <a:rPr lang="en-NZ" dirty="0"/>
              <a:t>One-third of Programme’s total value ($2.4bn) in market for tender in 2020</a:t>
            </a:r>
          </a:p>
          <a:p>
            <a:endParaRPr lang="en-NZ" dirty="0"/>
          </a:p>
        </p:txBody>
      </p:sp>
      <p:pic>
        <p:nvPicPr>
          <p:cNvPr id="6" name="Picture 5">
            <a:extLst>
              <a:ext uri="{FF2B5EF4-FFF2-40B4-BE49-F238E27FC236}">
                <a16:creationId xmlns:a16="http://schemas.microsoft.com/office/drawing/2014/main" id="{868D4FAD-34DC-472C-8891-85888EAE4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400" y="266701"/>
            <a:ext cx="2768300" cy="4019550"/>
          </a:xfrm>
          <a:prstGeom prst="foldedCorner">
            <a:avLst/>
          </a:prstGeom>
        </p:spPr>
      </p:pic>
    </p:spTree>
    <p:extLst>
      <p:ext uri="{BB962C8B-B14F-4D97-AF65-F5344CB8AC3E}">
        <p14:creationId xmlns:p14="http://schemas.microsoft.com/office/powerpoint/2010/main" val="1770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Queenstown package</a:t>
            </a:r>
          </a:p>
        </p:txBody>
      </p:sp>
      <p:sp>
        <p:nvSpPr>
          <p:cNvPr id="3" name="Text Placeholder 2"/>
          <p:cNvSpPr>
            <a:spLocks noGrp="1"/>
          </p:cNvSpPr>
          <p:nvPr>
            <p:ph type="body" sz="quarter" idx="12"/>
          </p:nvPr>
        </p:nvSpPr>
        <p:spPr>
          <a:xfrm>
            <a:off x="304799" y="993695"/>
            <a:ext cx="5080394" cy="767556"/>
          </a:xfrm>
        </p:spPr>
        <p:txBody>
          <a:bodyPr>
            <a:noAutofit/>
          </a:bodyPr>
          <a:lstStyle/>
          <a:p>
            <a:r>
              <a:rPr lang="en-NZ" sz="1200" dirty="0"/>
              <a:t>Public transport improvements on SH6 and SH6A</a:t>
            </a:r>
          </a:p>
          <a:p>
            <a:r>
              <a:rPr lang="en-NZ" sz="1200" b="1" dirty="0"/>
              <a:t>$90m NZUP funding allocation</a:t>
            </a:r>
          </a:p>
        </p:txBody>
      </p:sp>
      <p:sp>
        <p:nvSpPr>
          <p:cNvPr id="4" name="Content Placeholder 3"/>
          <p:cNvSpPr>
            <a:spLocks noGrp="1"/>
          </p:cNvSpPr>
          <p:nvPr>
            <p:ph sz="quarter" idx="13"/>
          </p:nvPr>
        </p:nvSpPr>
        <p:spPr>
          <a:xfrm>
            <a:off x="241299" y="1608437"/>
            <a:ext cx="3851199" cy="3120695"/>
          </a:xfrm>
        </p:spPr>
        <p:txBody>
          <a:bodyPr>
            <a:normAutofit/>
          </a:bodyPr>
          <a:lstStyle/>
          <a:p>
            <a:pPr marL="0" lvl="0" indent="0">
              <a:buNone/>
            </a:pPr>
            <a:r>
              <a:rPr lang="en-NZ" sz="1300" b="1" dirty="0">
                <a:solidFill>
                  <a:srgbClr val="19456B"/>
                </a:solidFill>
              </a:rPr>
              <a:t>The need</a:t>
            </a:r>
          </a:p>
          <a:p>
            <a:r>
              <a:rPr lang="en-NZ" dirty="0"/>
              <a:t>High tourism and population growth has put pressure on the transport system</a:t>
            </a:r>
          </a:p>
          <a:p>
            <a:r>
              <a:rPr lang="en-NZ" dirty="0"/>
              <a:t>Further investment is needed to build on the success of the Orbus</a:t>
            </a:r>
          </a:p>
          <a:p>
            <a:endParaRPr lang="en-NZ" dirty="0"/>
          </a:p>
          <a:p>
            <a:pPr marL="0" lvl="0" indent="0">
              <a:buNone/>
            </a:pPr>
            <a:endParaRPr lang="en-NZ" sz="1300" b="1" dirty="0">
              <a:solidFill>
                <a:srgbClr val="19456B"/>
              </a:solidFill>
            </a:endParaRPr>
          </a:p>
          <a:p>
            <a:pPr marL="0" lvl="0" indent="0">
              <a:buNone/>
            </a:pPr>
            <a:r>
              <a:rPr lang="en-NZ" sz="1300" b="1" dirty="0">
                <a:solidFill>
                  <a:srgbClr val="19456B"/>
                </a:solidFill>
              </a:rPr>
              <a:t>Benefits</a:t>
            </a:r>
          </a:p>
          <a:p>
            <a:r>
              <a:rPr lang="en-NZ" dirty="0"/>
              <a:t>Improved public transport</a:t>
            </a:r>
          </a:p>
          <a:p>
            <a:r>
              <a:rPr lang="en-NZ" dirty="0"/>
              <a:t>Better housing development access</a:t>
            </a:r>
          </a:p>
          <a:p>
            <a:r>
              <a:rPr lang="en-NZ" dirty="0"/>
              <a:t>Improving safety</a:t>
            </a:r>
          </a:p>
          <a:p>
            <a:r>
              <a:rPr lang="en-NZ" dirty="0"/>
              <a:t>Better access to walking and cycling</a:t>
            </a:r>
          </a:p>
          <a:p>
            <a:pPr>
              <a:lnSpc>
                <a:spcPct val="120000"/>
              </a:lnSpc>
              <a:spcBef>
                <a:spcPts val="0"/>
              </a:spcBef>
            </a:pPr>
            <a:endParaRPr lang="en-NZ" sz="1300" dirty="0">
              <a:solidFill>
                <a:srgbClr val="19456B"/>
              </a:solidFill>
            </a:endParaRPr>
          </a:p>
          <a:p>
            <a:pPr marL="0" lvl="0" indent="0">
              <a:buNone/>
            </a:pPr>
            <a:endParaRPr lang="en-NZ" b="1" dirty="0">
              <a:solidFill>
                <a:srgbClr val="19456B"/>
              </a:solidFill>
            </a:endParaRPr>
          </a:p>
        </p:txBody>
      </p:sp>
      <p:pic>
        <p:nvPicPr>
          <p:cNvPr id="7" name="Picture 6">
            <a:extLst>
              <a:ext uri="{FF2B5EF4-FFF2-40B4-BE49-F238E27FC236}">
                <a16:creationId xmlns:a16="http://schemas.microsoft.com/office/drawing/2014/main" id="{2D71770A-BAEC-47FE-A1F6-D2D8F807A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5185" y="546821"/>
            <a:ext cx="4977516" cy="3318344"/>
          </a:xfrm>
          <a:prstGeom prst="rect">
            <a:avLst/>
          </a:prstGeom>
        </p:spPr>
      </p:pic>
    </p:spTree>
    <p:extLst>
      <p:ext uri="{BB962C8B-B14F-4D97-AF65-F5344CB8AC3E}">
        <p14:creationId xmlns:p14="http://schemas.microsoft.com/office/powerpoint/2010/main" val="321903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90ADD1BF-585D-4D2C-A3CC-14D2C91F357B}"/>
              </a:ext>
            </a:extLst>
          </p:cNvPr>
          <p:cNvSpPr>
            <a:spLocks noGrp="1"/>
          </p:cNvSpPr>
          <p:nvPr>
            <p:ph sz="quarter" idx="13"/>
          </p:nvPr>
        </p:nvSpPr>
        <p:spPr>
          <a:xfrm>
            <a:off x="241301" y="238540"/>
            <a:ext cx="4330700" cy="4376324"/>
          </a:xfrm>
        </p:spPr>
        <p:txBody>
          <a:bodyPr>
            <a:normAutofit/>
          </a:bodyPr>
          <a:lstStyle/>
          <a:p>
            <a:pPr marL="0" indent="0">
              <a:buNone/>
            </a:pPr>
            <a:r>
              <a:rPr lang="en-NZ" b="1" dirty="0">
                <a:solidFill>
                  <a:srgbClr val="19456B"/>
                </a:solidFill>
              </a:rPr>
              <a:t>A. SH6A corridor improvements</a:t>
            </a:r>
          </a:p>
          <a:p>
            <a:r>
              <a:rPr lang="en-NZ" dirty="0"/>
              <a:t>Targeted priority bus lanes implemented between the SH6/SH6A intersection and SH6A/Marina Drive intersection. </a:t>
            </a:r>
          </a:p>
          <a:p>
            <a:r>
              <a:rPr lang="en-NZ" dirty="0"/>
              <a:t>Key intersections signalised with bus priority.</a:t>
            </a:r>
          </a:p>
          <a:p>
            <a:pPr marL="0" indent="0">
              <a:buNone/>
            </a:pPr>
            <a:r>
              <a:rPr lang="en-NZ" b="1" dirty="0">
                <a:solidFill>
                  <a:srgbClr val="19456B"/>
                </a:solidFill>
              </a:rPr>
              <a:t>B. SH6 Ladies Mile corridor improvements</a:t>
            </a:r>
          </a:p>
          <a:p>
            <a:r>
              <a:rPr lang="en-NZ" dirty="0"/>
              <a:t>Westbound bus lane along SH6 - Ladies Mile. Bus priority onto the </a:t>
            </a:r>
            <a:r>
              <a:rPr lang="en-NZ" dirty="0" err="1"/>
              <a:t>Shotover</a:t>
            </a:r>
            <a:r>
              <a:rPr lang="en-NZ" dirty="0"/>
              <a:t> bridge is being considered.</a:t>
            </a:r>
          </a:p>
          <a:p>
            <a:r>
              <a:rPr lang="en-NZ" dirty="0"/>
              <a:t>Howards Drive roundabout access and safety improvements </a:t>
            </a:r>
          </a:p>
          <a:p>
            <a:pPr marL="0" indent="0">
              <a:buNone/>
            </a:pPr>
            <a:r>
              <a:rPr lang="en-NZ" b="1" dirty="0">
                <a:solidFill>
                  <a:srgbClr val="19456B"/>
                </a:solidFill>
              </a:rPr>
              <a:t>C. SH6 improvements including new hub at Frankton</a:t>
            </a:r>
          </a:p>
          <a:p>
            <a:pPr marL="0" indent="0">
              <a:buNone/>
            </a:pPr>
            <a:r>
              <a:rPr lang="en-NZ" b="1" dirty="0">
                <a:solidFill>
                  <a:srgbClr val="19456B"/>
                </a:solidFill>
              </a:rPr>
              <a:t>D. Grant Road to Kawarau Falls Bridge</a:t>
            </a:r>
          </a:p>
          <a:p>
            <a:r>
              <a:rPr lang="en-NZ" dirty="0"/>
              <a:t>Improvements to the SH6A/SH6 intersection</a:t>
            </a:r>
          </a:p>
          <a:p>
            <a:r>
              <a:rPr lang="en-NZ" dirty="0"/>
              <a:t>The SH6 link to the east will include bus lanes in both directions and signalising the existing intersections.</a:t>
            </a:r>
          </a:p>
          <a:p>
            <a:r>
              <a:rPr lang="en-NZ" dirty="0"/>
              <a:t>The SH6 link to the south will include a northbound bus lane and signalising the existing intersections.</a:t>
            </a:r>
          </a:p>
        </p:txBody>
      </p:sp>
      <p:pic>
        <p:nvPicPr>
          <p:cNvPr id="8" name="Picture 7">
            <a:extLst>
              <a:ext uri="{FF2B5EF4-FFF2-40B4-BE49-F238E27FC236}">
                <a16:creationId xmlns:a16="http://schemas.microsoft.com/office/drawing/2014/main" id="{928EA950-3C0E-44E9-B6B8-F52260B2036A}"/>
              </a:ext>
            </a:extLst>
          </p:cNvPr>
          <p:cNvPicPr>
            <a:picLocks noChangeAspect="1"/>
          </p:cNvPicPr>
          <p:nvPr/>
        </p:nvPicPr>
        <p:blipFill>
          <a:blip r:embed="rId3"/>
          <a:stretch>
            <a:fillRect/>
          </a:stretch>
        </p:blipFill>
        <p:spPr>
          <a:xfrm>
            <a:off x="4726897" y="313095"/>
            <a:ext cx="4334322" cy="3670508"/>
          </a:xfrm>
          <a:prstGeom prst="rect">
            <a:avLst/>
          </a:prstGeom>
        </p:spPr>
      </p:pic>
    </p:spTree>
    <p:extLst>
      <p:ext uri="{BB962C8B-B14F-4D97-AF65-F5344CB8AC3E}">
        <p14:creationId xmlns:p14="http://schemas.microsoft.com/office/powerpoint/2010/main" val="410142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43" y="-89087"/>
            <a:ext cx="6692238" cy="767556"/>
          </a:xfrm>
        </p:spPr>
        <p:txBody>
          <a:bodyPr>
            <a:normAutofit/>
          </a:bodyPr>
          <a:lstStyle/>
          <a:p>
            <a:r>
              <a:rPr lang="en-NZ" dirty="0"/>
              <a:t>Queenstown package – indicative timing</a:t>
            </a:r>
          </a:p>
        </p:txBody>
      </p:sp>
      <p:cxnSp>
        <p:nvCxnSpPr>
          <p:cNvPr id="11" name="Straight Connector 10">
            <a:extLst>
              <a:ext uri="{FF2B5EF4-FFF2-40B4-BE49-F238E27FC236}">
                <a16:creationId xmlns:a16="http://schemas.microsoft.com/office/drawing/2014/main" id="{478FC729-4787-4813-BEB4-B9145D206122}"/>
              </a:ext>
            </a:extLst>
          </p:cNvPr>
          <p:cNvCxnSpPr>
            <a:cxnSpLocks/>
          </p:cNvCxnSpPr>
          <p:nvPr/>
        </p:nvCxnSpPr>
        <p:spPr>
          <a:xfrm>
            <a:off x="299750" y="1444652"/>
            <a:ext cx="8669973" cy="0"/>
          </a:xfrm>
          <a:prstGeom prst="line">
            <a:avLst/>
          </a:prstGeom>
          <a:noFill/>
          <a:ln w="76200" cap="flat" cmpd="sng" algn="ctr">
            <a:solidFill>
              <a:sysClr val="windowText" lastClr="000000"/>
            </a:solidFill>
            <a:prstDash val="solid"/>
            <a:miter lim="800000"/>
          </a:ln>
          <a:effectLst/>
        </p:spPr>
      </p:cxnSp>
      <p:sp>
        <p:nvSpPr>
          <p:cNvPr id="12" name="TextBox 11">
            <a:extLst>
              <a:ext uri="{FF2B5EF4-FFF2-40B4-BE49-F238E27FC236}">
                <a16:creationId xmlns:a16="http://schemas.microsoft.com/office/drawing/2014/main" id="{20DC3049-A4C9-4329-8B05-5BB037412DA6}"/>
              </a:ext>
            </a:extLst>
          </p:cNvPr>
          <p:cNvSpPr txBox="1"/>
          <p:nvPr/>
        </p:nvSpPr>
        <p:spPr>
          <a:xfrm>
            <a:off x="0" y="998705"/>
            <a:ext cx="690196" cy="376729"/>
          </a:xfrm>
          <a:prstGeom prst="rect">
            <a:avLst/>
          </a:prstGeom>
          <a:noFill/>
        </p:spPr>
        <p:txBody>
          <a:bodyPr wrap="square" rtlCol="0">
            <a:spAutoFit/>
          </a:bodyPr>
          <a:lstStyle/>
          <a:p>
            <a:r>
              <a:rPr lang="en-NZ" dirty="0">
                <a:solidFill>
                  <a:prstClr val="black"/>
                </a:solidFill>
                <a:latin typeface="Calibri" panose="020F0502020204030204"/>
              </a:rPr>
              <a:t>2020</a:t>
            </a:r>
          </a:p>
        </p:txBody>
      </p:sp>
      <p:sp>
        <p:nvSpPr>
          <p:cNvPr id="13" name="TextBox 12">
            <a:extLst>
              <a:ext uri="{FF2B5EF4-FFF2-40B4-BE49-F238E27FC236}">
                <a16:creationId xmlns:a16="http://schemas.microsoft.com/office/drawing/2014/main" id="{8C328476-4F32-4F24-B070-46F3CD555C9F}"/>
              </a:ext>
            </a:extLst>
          </p:cNvPr>
          <p:cNvSpPr txBox="1"/>
          <p:nvPr/>
        </p:nvSpPr>
        <p:spPr>
          <a:xfrm>
            <a:off x="2160708" y="1005638"/>
            <a:ext cx="690196" cy="376729"/>
          </a:xfrm>
          <a:prstGeom prst="rect">
            <a:avLst/>
          </a:prstGeom>
          <a:noFill/>
        </p:spPr>
        <p:txBody>
          <a:bodyPr wrap="square" rtlCol="0">
            <a:spAutoFit/>
          </a:bodyPr>
          <a:lstStyle/>
          <a:p>
            <a:r>
              <a:rPr lang="en-NZ" dirty="0">
                <a:solidFill>
                  <a:prstClr val="black"/>
                </a:solidFill>
                <a:latin typeface="Calibri" panose="020F0502020204030204"/>
              </a:rPr>
              <a:t>2021</a:t>
            </a:r>
          </a:p>
        </p:txBody>
      </p:sp>
      <p:sp>
        <p:nvSpPr>
          <p:cNvPr id="14" name="TextBox 13">
            <a:extLst>
              <a:ext uri="{FF2B5EF4-FFF2-40B4-BE49-F238E27FC236}">
                <a16:creationId xmlns:a16="http://schemas.microsoft.com/office/drawing/2014/main" id="{966BB7C9-0F91-4C04-A16B-5ABC912687CF}"/>
              </a:ext>
            </a:extLst>
          </p:cNvPr>
          <p:cNvSpPr txBox="1"/>
          <p:nvPr/>
        </p:nvSpPr>
        <p:spPr>
          <a:xfrm>
            <a:off x="4321416" y="998704"/>
            <a:ext cx="690196" cy="376729"/>
          </a:xfrm>
          <a:prstGeom prst="rect">
            <a:avLst/>
          </a:prstGeom>
          <a:noFill/>
        </p:spPr>
        <p:txBody>
          <a:bodyPr wrap="square" rtlCol="0">
            <a:spAutoFit/>
          </a:bodyPr>
          <a:lstStyle/>
          <a:p>
            <a:r>
              <a:rPr lang="en-NZ" dirty="0">
                <a:solidFill>
                  <a:prstClr val="black"/>
                </a:solidFill>
                <a:latin typeface="Calibri" panose="020F0502020204030204"/>
              </a:rPr>
              <a:t>2022</a:t>
            </a:r>
          </a:p>
        </p:txBody>
      </p:sp>
      <p:sp>
        <p:nvSpPr>
          <p:cNvPr id="15" name="TextBox 14">
            <a:extLst>
              <a:ext uri="{FF2B5EF4-FFF2-40B4-BE49-F238E27FC236}">
                <a16:creationId xmlns:a16="http://schemas.microsoft.com/office/drawing/2014/main" id="{34744850-3F6F-44F2-A383-35B70CCCC23D}"/>
              </a:ext>
            </a:extLst>
          </p:cNvPr>
          <p:cNvSpPr txBox="1"/>
          <p:nvPr/>
        </p:nvSpPr>
        <p:spPr>
          <a:xfrm>
            <a:off x="6482124" y="998703"/>
            <a:ext cx="690196" cy="376729"/>
          </a:xfrm>
          <a:prstGeom prst="rect">
            <a:avLst/>
          </a:prstGeom>
          <a:noFill/>
        </p:spPr>
        <p:txBody>
          <a:bodyPr wrap="square" rtlCol="0">
            <a:spAutoFit/>
          </a:bodyPr>
          <a:lstStyle/>
          <a:p>
            <a:r>
              <a:rPr lang="en-NZ" dirty="0">
                <a:solidFill>
                  <a:prstClr val="black"/>
                </a:solidFill>
                <a:latin typeface="Calibri" panose="020F0502020204030204"/>
              </a:rPr>
              <a:t>2023</a:t>
            </a:r>
          </a:p>
        </p:txBody>
      </p:sp>
      <p:sp>
        <p:nvSpPr>
          <p:cNvPr id="16" name="TextBox 15">
            <a:extLst>
              <a:ext uri="{FF2B5EF4-FFF2-40B4-BE49-F238E27FC236}">
                <a16:creationId xmlns:a16="http://schemas.microsoft.com/office/drawing/2014/main" id="{A7486F2D-0CA8-4A66-B741-22605CCAC228}"/>
              </a:ext>
            </a:extLst>
          </p:cNvPr>
          <p:cNvSpPr txBox="1"/>
          <p:nvPr/>
        </p:nvSpPr>
        <p:spPr>
          <a:xfrm>
            <a:off x="8279527" y="1005638"/>
            <a:ext cx="690196" cy="376729"/>
          </a:xfrm>
          <a:prstGeom prst="rect">
            <a:avLst/>
          </a:prstGeom>
          <a:noFill/>
        </p:spPr>
        <p:txBody>
          <a:bodyPr wrap="square" rtlCol="0">
            <a:spAutoFit/>
          </a:bodyPr>
          <a:lstStyle/>
          <a:p>
            <a:r>
              <a:rPr lang="en-NZ" dirty="0">
                <a:solidFill>
                  <a:prstClr val="black"/>
                </a:solidFill>
                <a:latin typeface="Calibri" panose="020F0502020204030204"/>
              </a:rPr>
              <a:t>2024</a:t>
            </a:r>
          </a:p>
        </p:txBody>
      </p:sp>
      <p:sp>
        <p:nvSpPr>
          <p:cNvPr id="17" name="TextBox 16">
            <a:extLst>
              <a:ext uri="{FF2B5EF4-FFF2-40B4-BE49-F238E27FC236}">
                <a16:creationId xmlns:a16="http://schemas.microsoft.com/office/drawing/2014/main" id="{6972C1CA-5345-40A5-B094-082E7533B5C9}"/>
              </a:ext>
            </a:extLst>
          </p:cNvPr>
          <p:cNvSpPr txBox="1"/>
          <p:nvPr/>
        </p:nvSpPr>
        <p:spPr>
          <a:xfrm>
            <a:off x="931656" y="2061167"/>
            <a:ext cx="1965081" cy="646331"/>
          </a:xfrm>
          <a:prstGeom prst="rect">
            <a:avLst/>
          </a:prstGeom>
          <a:noFill/>
        </p:spPr>
        <p:txBody>
          <a:bodyPr wrap="square" rtlCol="0">
            <a:spAutoFit/>
          </a:bodyPr>
          <a:lstStyle/>
          <a:p>
            <a:pPr algn="ctr"/>
            <a:r>
              <a:rPr lang="en-NZ" dirty="0">
                <a:solidFill>
                  <a:srgbClr val="70AD47"/>
                </a:solidFill>
                <a:latin typeface="Arial" panose="020B0604020202020204" pitchFamily="34" charset="0"/>
                <a:cs typeface="Arial" panose="020B0604020202020204" pitchFamily="34" charset="0"/>
              </a:rPr>
              <a:t>Business case completion</a:t>
            </a:r>
          </a:p>
        </p:txBody>
      </p:sp>
      <p:sp>
        <p:nvSpPr>
          <p:cNvPr id="18" name="TextBox 17">
            <a:extLst>
              <a:ext uri="{FF2B5EF4-FFF2-40B4-BE49-F238E27FC236}">
                <a16:creationId xmlns:a16="http://schemas.microsoft.com/office/drawing/2014/main" id="{02CFE606-1AC2-410F-93AF-3302FA64AC91}"/>
              </a:ext>
            </a:extLst>
          </p:cNvPr>
          <p:cNvSpPr txBox="1"/>
          <p:nvPr/>
        </p:nvSpPr>
        <p:spPr>
          <a:xfrm>
            <a:off x="2588892" y="2832110"/>
            <a:ext cx="1965081" cy="1477328"/>
          </a:xfrm>
          <a:prstGeom prst="rect">
            <a:avLst/>
          </a:prstGeom>
          <a:noFill/>
          <a:ln>
            <a:noFill/>
          </a:ln>
        </p:spPr>
        <p:txBody>
          <a:bodyPr wrap="square" rtlCol="0">
            <a:spAutoFit/>
          </a:bodyPr>
          <a:lstStyle/>
          <a:p>
            <a:pPr algn="ctr"/>
            <a:r>
              <a:rPr lang="en-NZ" dirty="0">
                <a:solidFill>
                  <a:srgbClr val="5B9BD5"/>
                </a:solidFill>
                <a:latin typeface="Arial" panose="020B0604020202020204" pitchFamily="34" charset="0"/>
                <a:cs typeface="Arial" panose="020B0604020202020204" pitchFamily="34" charset="0"/>
              </a:rPr>
              <a:t>Pre-implementation</a:t>
            </a:r>
          </a:p>
          <a:p>
            <a:pPr algn="ctr"/>
            <a:r>
              <a:rPr lang="en-NZ" dirty="0">
                <a:solidFill>
                  <a:srgbClr val="5B9BD5"/>
                </a:solidFill>
                <a:latin typeface="Arial" panose="020B0604020202020204" pitchFamily="34" charset="0"/>
                <a:cs typeface="Arial" panose="020B0604020202020204" pitchFamily="34" charset="0"/>
              </a:rPr>
              <a:t>(Consenting property and design)</a:t>
            </a:r>
          </a:p>
        </p:txBody>
      </p:sp>
      <p:sp>
        <p:nvSpPr>
          <p:cNvPr id="19" name="TextBox 18">
            <a:extLst>
              <a:ext uri="{FF2B5EF4-FFF2-40B4-BE49-F238E27FC236}">
                <a16:creationId xmlns:a16="http://schemas.microsoft.com/office/drawing/2014/main" id="{9EB0634B-40C5-4276-8528-FC45490F0302}"/>
              </a:ext>
            </a:extLst>
          </p:cNvPr>
          <p:cNvSpPr txBox="1"/>
          <p:nvPr/>
        </p:nvSpPr>
        <p:spPr>
          <a:xfrm>
            <a:off x="6265364" y="2534190"/>
            <a:ext cx="1965081" cy="2031325"/>
          </a:xfrm>
          <a:prstGeom prst="rect">
            <a:avLst/>
          </a:prstGeom>
          <a:noFill/>
        </p:spPr>
        <p:txBody>
          <a:bodyPr wrap="square" rtlCol="0">
            <a:spAutoFit/>
          </a:bodyPr>
          <a:lstStyle/>
          <a:p>
            <a:pPr algn="ctr"/>
            <a:r>
              <a:rPr lang="en-NZ" dirty="0">
                <a:solidFill>
                  <a:srgbClr val="ED7D31"/>
                </a:solidFill>
                <a:latin typeface="Arial" panose="020B0604020202020204" pitchFamily="34" charset="0"/>
                <a:cs typeface="Arial" panose="020B0604020202020204" pitchFamily="34" charset="0"/>
              </a:rPr>
              <a:t>Implementation (construction, associated management and surveillance of projects)</a:t>
            </a:r>
          </a:p>
          <a:p>
            <a:pPr algn="ctr"/>
            <a:endParaRPr lang="en-NZ" dirty="0">
              <a:solidFill>
                <a:prstClr val="black"/>
              </a:solidFill>
              <a:latin typeface="Calibri" panose="020F0502020204030204"/>
            </a:endParaRPr>
          </a:p>
        </p:txBody>
      </p:sp>
      <p:cxnSp>
        <p:nvCxnSpPr>
          <p:cNvPr id="20" name="Straight Connector 19">
            <a:extLst>
              <a:ext uri="{FF2B5EF4-FFF2-40B4-BE49-F238E27FC236}">
                <a16:creationId xmlns:a16="http://schemas.microsoft.com/office/drawing/2014/main" id="{EBDF150D-EF23-4068-B6EA-6969447C0313}"/>
              </a:ext>
            </a:extLst>
          </p:cNvPr>
          <p:cNvCxnSpPr>
            <a:cxnSpLocks/>
          </p:cNvCxnSpPr>
          <p:nvPr/>
        </p:nvCxnSpPr>
        <p:spPr>
          <a:xfrm>
            <a:off x="1357758" y="1636617"/>
            <a:ext cx="1183217" cy="0"/>
          </a:xfrm>
          <a:prstGeom prst="line">
            <a:avLst/>
          </a:prstGeom>
          <a:noFill/>
          <a:ln w="76200" cap="flat" cmpd="sng" algn="ctr">
            <a:solidFill>
              <a:srgbClr val="70AD47"/>
            </a:solidFill>
            <a:prstDash val="solid"/>
            <a:miter lim="800000"/>
          </a:ln>
          <a:effectLst/>
        </p:spPr>
      </p:cxnSp>
      <p:cxnSp>
        <p:nvCxnSpPr>
          <p:cNvPr id="21" name="Straight Connector 20">
            <a:extLst>
              <a:ext uri="{FF2B5EF4-FFF2-40B4-BE49-F238E27FC236}">
                <a16:creationId xmlns:a16="http://schemas.microsoft.com/office/drawing/2014/main" id="{058C73D3-95F3-4AC6-8AE7-D1DD9E5D3BA0}"/>
              </a:ext>
            </a:extLst>
          </p:cNvPr>
          <p:cNvCxnSpPr>
            <a:cxnSpLocks/>
          </p:cNvCxnSpPr>
          <p:nvPr/>
        </p:nvCxnSpPr>
        <p:spPr>
          <a:xfrm>
            <a:off x="2476353" y="1824186"/>
            <a:ext cx="2190161" cy="0"/>
          </a:xfrm>
          <a:prstGeom prst="line">
            <a:avLst/>
          </a:prstGeom>
          <a:noFill/>
          <a:ln w="76200" cap="flat" cmpd="sng" algn="ctr">
            <a:solidFill>
              <a:srgbClr val="5B9BD5"/>
            </a:solidFill>
            <a:prstDash val="solid"/>
            <a:miter lim="800000"/>
          </a:ln>
          <a:effectLst/>
        </p:spPr>
      </p:cxnSp>
      <p:cxnSp>
        <p:nvCxnSpPr>
          <p:cNvPr id="22" name="Straight Connector 21">
            <a:extLst>
              <a:ext uri="{FF2B5EF4-FFF2-40B4-BE49-F238E27FC236}">
                <a16:creationId xmlns:a16="http://schemas.microsoft.com/office/drawing/2014/main" id="{1D71ADDC-93D2-4DB8-9248-F43B342D23C0}"/>
              </a:ext>
            </a:extLst>
          </p:cNvPr>
          <p:cNvCxnSpPr>
            <a:cxnSpLocks/>
          </p:cNvCxnSpPr>
          <p:nvPr/>
        </p:nvCxnSpPr>
        <p:spPr>
          <a:xfrm>
            <a:off x="4634736" y="2007359"/>
            <a:ext cx="4334987" cy="0"/>
          </a:xfrm>
          <a:prstGeom prst="line">
            <a:avLst/>
          </a:prstGeom>
          <a:noFill/>
          <a:ln w="76200" cap="flat" cmpd="sng" algn="ctr">
            <a:solidFill>
              <a:srgbClr val="ED7D31"/>
            </a:solidFill>
            <a:prstDash val="solid"/>
            <a:miter lim="800000"/>
          </a:ln>
          <a:effectLst/>
        </p:spPr>
      </p:cxnSp>
      <p:cxnSp>
        <p:nvCxnSpPr>
          <p:cNvPr id="23" name="Straight Connector 22">
            <a:extLst>
              <a:ext uri="{FF2B5EF4-FFF2-40B4-BE49-F238E27FC236}">
                <a16:creationId xmlns:a16="http://schemas.microsoft.com/office/drawing/2014/main" id="{8B844F2E-3F25-40AF-8321-CC302CDB2CD0}"/>
              </a:ext>
            </a:extLst>
          </p:cNvPr>
          <p:cNvCxnSpPr>
            <a:endCxn id="17" idx="0"/>
          </p:cNvCxnSpPr>
          <p:nvPr/>
        </p:nvCxnSpPr>
        <p:spPr>
          <a:xfrm>
            <a:off x="1914196" y="1642005"/>
            <a:ext cx="1" cy="419162"/>
          </a:xfrm>
          <a:prstGeom prst="line">
            <a:avLst/>
          </a:prstGeom>
          <a:noFill/>
          <a:ln w="22225" cap="flat" cmpd="sng" algn="ctr">
            <a:solidFill>
              <a:srgbClr val="70AD47"/>
            </a:solidFill>
            <a:prstDash val="solid"/>
            <a:miter lim="800000"/>
          </a:ln>
          <a:effectLst/>
        </p:spPr>
      </p:cxnSp>
      <p:cxnSp>
        <p:nvCxnSpPr>
          <p:cNvPr id="24" name="Straight Connector 23">
            <a:extLst>
              <a:ext uri="{FF2B5EF4-FFF2-40B4-BE49-F238E27FC236}">
                <a16:creationId xmlns:a16="http://schemas.microsoft.com/office/drawing/2014/main" id="{77D1680D-A29C-48A2-8114-A2A50D2E4F75}"/>
              </a:ext>
            </a:extLst>
          </p:cNvPr>
          <p:cNvCxnSpPr>
            <a:cxnSpLocks/>
          </p:cNvCxnSpPr>
          <p:nvPr/>
        </p:nvCxnSpPr>
        <p:spPr>
          <a:xfrm>
            <a:off x="3534912" y="1857360"/>
            <a:ext cx="0" cy="822999"/>
          </a:xfrm>
          <a:prstGeom prst="line">
            <a:avLst/>
          </a:prstGeom>
          <a:noFill/>
          <a:ln w="22225" cap="flat" cmpd="sng" algn="ctr">
            <a:solidFill>
              <a:srgbClr val="5B9BD5"/>
            </a:solidFill>
            <a:prstDash val="solid"/>
            <a:miter lim="800000"/>
          </a:ln>
          <a:effectLst/>
        </p:spPr>
      </p:cxnSp>
      <p:cxnSp>
        <p:nvCxnSpPr>
          <p:cNvPr id="25" name="Straight Connector 24">
            <a:extLst>
              <a:ext uri="{FF2B5EF4-FFF2-40B4-BE49-F238E27FC236}">
                <a16:creationId xmlns:a16="http://schemas.microsoft.com/office/drawing/2014/main" id="{65372685-78E6-43EA-B7C8-F5ECD9414942}"/>
              </a:ext>
            </a:extLst>
          </p:cNvPr>
          <p:cNvCxnSpPr>
            <a:cxnSpLocks/>
          </p:cNvCxnSpPr>
          <p:nvPr/>
        </p:nvCxnSpPr>
        <p:spPr>
          <a:xfrm>
            <a:off x="6843747" y="2007359"/>
            <a:ext cx="0" cy="423464"/>
          </a:xfrm>
          <a:prstGeom prst="line">
            <a:avLst/>
          </a:prstGeom>
          <a:noFill/>
          <a:ln w="22225" cap="flat" cmpd="sng" algn="ctr">
            <a:solidFill>
              <a:srgbClr val="ED7D31"/>
            </a:solidFill>
            <a:prstDash val="solid"/>
            <a:miter lim="800000"/>
          </a:ln>
          <a:effectLst/>
        </p:spPr>
      </p:cxnSp>
    </p:spTree>
    <p:extLst>
      <p:ext uri="{BB962C8B-B14F-4D97-AF65-F5344CB8AC3E}">
        <p14:creationId xmlns:p14="http://schemas.microsoft.com/office/powerpoint/2010/main" val="282080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833BA7-A9B4-44A6-8FBE-A3000C4808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0"/>
          <a:stretch/>
        </p:blipFill>
        <p:spPr>
          <a:xfrm>
            <a:off x="432183" y="2820890"/>
            <a:ext cx="2571885" cy="1743702"/>
          </a:xfrm>
          <a:prstGeom prst="rect">
            <a:avLst/>
          </a:prstGeom>
        </p:spPr>
      </p:pic>
      <p:pic>
        <p:nvPicPr>
          <p:cNvPr id="15" name="Picture Placeholder 7">
            <a:extLst>
              <a:ext uri="{FF2B5EF4-FFF2-40B4-BE49-F238E27FC236}">
                <a16:creationId xmlns:a16="http://schemas.microsoft.com/office/drawing/2014/main" id="{0CB07370-9FFD-4E91-8560-52CF988305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479"/>
          <a:stretch/>
        </p:blipFill>
        <p:spPr>
          <a:xfrm>
            <a:off x="3188333" y="2965775"/>
            <a:ext cx="2570037" cy="1586940"/>
          </a:xfrm>
          <a:prstGeom prst="rect">
            <a:avLst/>
          </a:prstGeom>
        </p:spPr>
      </p:pic>
      <p:pic>
        <p:nvPicPr>
          <p:cNvPr id="7" name="Picture Placeholder 6">
            <a:extLst>
              <a:ext uri="{FF2B5EF4-FFF2-40B4-BE49-F238E27FC236}">
                <a16:creationId xmlns:a16="http://schemas.microsoft.com/office/drawing/2014/main" id="{3735CDE8-4FDB-4806-ADAA-6670AD05F45F}"/>
              </a:ext>
            </a:extLst>
          </p:cNvPr>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t="6030" b="6030"/>
          <a:stretch>
            <a:fillRect/>
          </a:stretch>
        </p:blipFill>
        <p:spPr>
          <a:xfrm>
            <a:off x="5933019" y="2965775"/>
            <a:ext cx="2570038" cy="1586940"/>
          </a:xfrm>
        </p:spPr>
      </p:pic>
      <p:sp>
        <p:nvSpPr>
          <p:cNvPr id="6" name="Text Placeholder 5"/>
          <p:cNvSpPr>
            <a:spLocks noGrp="1"/>
          </p:cNvSpPr>
          <p:nvPr>
            <p:ph type="body" sz="quarter" idx="16"/>
          </p:nvPr>
        </p:nvSpPr>
        <p:spPr>
          <a:xfrm>
            <a:off x="5951970" y="1290482"/>
            <a:ext cx="2552933" cy="1951704"/>
          </a:xfrm>
        </p:spPr>
        <p:txBody>
          <a:bodyPr>
            <a:normAutofit/>
          </a:bodyPr>
          <a:lstStyle/>
          <a:p>
            <a:pPr algn="ctr"/>
            <a:br>
              <a:rPr lang="en-NZ" sz="1600" dirty="0"/>
            </a:br>
            <a:r>
              <a:rPr lang="en-NZ" sz="1600" dirty="0"/>
              <a:t>Better social, economic and environmental outcomes</a:t>
            </a:r>
          </a:p>
          <a:p>
            <a:endParaRPr lang="en-NZ" sz="1800" dirty="0"/>
          </a:p>
        </p:txBody>
      </p:sp>
      <p:sp>
        <p:nvSpPr>
          <p:cNvPr id="2" name="Title 1"/>
          <p:cNvSpPr>
            <a:spLocks noGrp="1"/>
          </p:cNvSpPr>
          <p:nvPr>
            <p:ph type="title"/>
          </p:nvPr>
        </p:nvSpPr>
        <p:spPr>
          <a:xfrm>
            <a:off x="241298" y="78074"/>
            <a:ext cx="8902701" cy="988725"/>
          </a:xfrm>
        </p:spPr>
        <p:txBody>
          <a:bodyPr>
            <a:noAutofit/>
          </a:bodyPr>
          <a:lstStyle/>
          <a:p>
            <a:r>
              <a:rPr lang="en-NZ" dirty="0"/>
              <a:t>Working together to drive innovation through delivery</a:t>
            </a:r>
          </a:p>
        </p:txBody>
      </p:sp>
      <p:sp>
        <p:nvSpPr>
          <p:cNvPr id="10" name="Text Placeholder 5">
            <a:extLst>
              <a:ext uri="{FF2B5EF4-FFF2-40B4-BE49-F238E27FC236}">
                <a16:creationId xmlns:a16="http://schemas.microsoft.com/office/drawing/2014/main" id="{B0C71E95-4D1D-48BB-A4DC-D155F859AB7F}"/>
              </a:ext>
            </a:extLst>
          </p:cNvPr>
          <p:cNvSpPr txBox="1">
            <a:spLocks/>
          </p:cNvSpPr>
          <p:nvPr/>
        </p:nvSpPr>
        <p:spPr>
          <a:xfrm>
            <a:off x="3210983" y="1295400"/>
            <a:ext cx="2525803" cy="1956622"/>
          </a:xfrm>
          <a:custGeom>
            <a:avLst/>
            <a:gdLst>
              <a:gd name="connsiteX0" fmla="*/ 0 w 2711906"/>
              <a:gd name="connsiteY0" fmla="*/ 0 h 3412275"/>
              <a:gd name="connsiteX1" fmla="*/ 2711906 w 2711906"/>
              <a:gd name="connsiteY1" fmla="*/ 0 h 3412275"/>
              <a:gd name="connsiteX2" fmla="*/ 2711906 w 2711906"/>
              <a:gd name="connsiteY2" fmla="*/ 3412275 h 3412275"/>
              <a:gd name="connsiteX3" fmla="*/ 0 w 2711906"/>
              <a:gd name="connsiteY3" fmla="*/ 3412275 h 3412275"/>
              <a:gd name="connsiteX4" fmla="*/ 0 w 2711906"/>
              <a:gd name="connsiteY4" fmla="*/ 0 h 3412275"/>
              <a:gd name="connsiteX0" fmla="*/ 0 w 2711906"/>
              <a:gd name="connsiteY0" fmla="*/ 0 h 3412275"/>
              <a:gd name="connsiteX1" fmla="*/ 2711906 w 2711906"/>
              <a:gd name="connsiteY1" fmla="*/ 0 h 3412275"/>
              <a:gd name="connsiteX2" fmla="*/ 2711906 w 2711906"/>
              <a:gd name="connsiteY2" fmla="*/ 3412275 h 3412275"/>
              <a:gd name="connsiteX3" fmla="*/ 1346115 w 2711906"/>
              <a:gd name="connsiteY3" fmla="*/ 3412275 h 3412275"/>
              <a:gd name="connsiteX4" fmla="*/ 0 w 2711906"/>
              <a:gd name="connsiteY4" fmla="*/ 3412275 h 3412275"/>
              <a:gd name="connsiteX5" fmla="*/ 0 w 2711906"/>
              <a:gd name="connsiteY5" fmla="*/ 0 h 3412275"/>
              <a:gd name="connsiteX0" fmla="*/ 0 w 2711906"/>
              <a:gd name="connsiteY0" fmla="*/ 0 h 3760193"/>
              <a:gd name="connsiteX1" fmla="*/ 2711906 w 2711906"/>
              <a:gd name="connsiteY1" fmla="*/ 0 h 3760193"/>
              <a:gd name="connsiteX2" fmla="*/ 2711906 w 2711906"/>
              <a:gd name="connsiteY2" fmla="*/ 3412275 h 3760193"/>
              <a:gd name="connsiteX3" fmla="*/ 1368418 w 2711906"/>
              <a:gd name="connsiteY3" fmla="*/ 3760193 h 3760193"/>
              <a:gd name="connsiteX4" fmla="*/ 0 w 2711906"/>
              <a:gd name="connsiteY4" fmla="*/ 3412275 h 3760193"/>
              <a:gd name="connsiteX5" fmla="*/ 0 w 2711906"/>
              <a:gd name="connsiteY5" fmla="*/ 0 h 37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1906" h="3760193">
                <a:moveTo>
                  <a:pt x="0" y="0"/>
                </a:moveTo>
                <a:lnTo>
                  <a:pt x="2711906" y="0"/>
                </a:lnTo>
                <a:lnTo>
                  <a:pt x="2711906" y="3412275"/>
                </a:lnTo>
                <a:lnTo>
                  <a:pt x="1368418" y="3760193"/>
                </a:lnTo>
                <a:lnTo>
                  <a:pt x="0" y="3412275"/>
                </a:lnTo>
                <a:lnTo>
                  <a:pt x="0" y="0"/>
                </a:lnTo>
                <a:close/>
              </a:path>
            </a:pathLst>
          </a:custGeom>
          <a:solidFill>
            <a:schemeClr val="tx1"/>
          </a:solidFill>
          <a:ln>
            <a:solidFill>
              <a:schemeClr val="tx2"/>
            </a:solidFill>
          </a:ln>
        </p:spPr>
        <p:txBody>
          <a:bodyPr vert="horz" lIns="91440" tIns="45720" rIns="91440" bIns="45720" rtlCol="0" anchor="ctr">
            <a:normAutofit/>
          </a:bodyPr>
          <a:lstStyle>
            <a:lvl1pPr marL="0" indent="0" algn="l" defTabSz="685800" rtl="0" eaLnBrk="1" latinLnBrk="0" hangingPunct="1">
              <a:lnSpc>
                <a:spcPct val="90000"/>
              </a:lnSpc>
              <a:spcBef>
                <a:spcPts val="750"/>
              </a:spcBef>
              <a:buClr>
                <a:schemeClr val="bg2"/>
              </a:buClr>
              <a:buFont typeface="Arial" panose="020B0604020202020204" pitchFamily="34" charset="0"/>
              <a:buNone/>
              <a:defRPr sz="1200" b="1" kern="1200">
                <a:solidFill>
                  <a:schemeClr val="tx2"/>
                </a:solidFill>
                <a:latin typeface="+mn-lt"/>
                <a:ea typeface="+mn-ea"/>
                <a:cs typeface="+mn-cs"/>
              </a:defRPr>
            </a:lvl1pPr>
            <a:lvl2pPr marL="0" indent="0" algn="l" defTabSz="685800" rtl="0" eaLnBrk="1" latinLnBrk="0" hangingPunct="1">
              <a:lnSpc>
                <a:spcPct val="90000"/>
              </a:lnSpc>
              <a:spcBef>
                <a:spcPts val="375"/>
              </a:spcBef>
              <a:buClr>
                <a:schemeClr val="bg2"/>
              </a:buClr>
              <a:buFont typeface="Arial" panose="020B0604020202020204" pitchFamily="34" charset="0"/>
              <a:buNone/>
              <a:defRPr sz="12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r>
              <a:rPr lang="en-NZ" sz="1600" dirty="0"/>
            </a:br>
            <a:br>
              <a:rPr lang="en-NZ" sz="1600" dirty="0"/>
            </a:br>
            <a:r>
              <a:rPr lang="en-NZ" sz="1600" dirty="0"/>
              <a:t>Greater delivery efficiencies</a:t>
            </a:r>
            <a:br>
              <a:rPr lang="en-NZ" sz="1600" dirty="0"/>
            </a:br>
            <a:br>
              <a:rPr lang="en-NZ" sz="1600" dirty="0"/>
            </a:br>
            <a:endParaRPr lang="en-NZ" sz="1600" dirty="0"/>
          </a:p>
        </p:txBody>
      </p:sp>
      <p:sp>
        <p:nvSpPr>
          <p:cNvPr id="20" name="Text Placeholder 5">
            <a:extLst>
              <a:ext uri="{FF2B5EF4-FFF2-40B4-BE49-F238E27FC236}">
                <a16:creationId xmlns:a16="http://schemas.microsoft.com/office/drawing/2014/main" id="{EB8920D7-0E4D-460E-9B35-283365E50128}"/>
              </a:ext>
            </a:extLst>
          </p:cNvPr>
          <p:cNvSpPr txBox="1">
            <a:spLocks/>
          </p:cNvSpPr>
          <p:nvPr/>
        </p:nvSpPr>
        <p:spPr>
          <a:xfrm>
            <a:off x="430337" y="1295400"/>
            <a:ext cx="2565462" cy="1951704"/>
          </a:xfrm>
          <a:custGeom>
            <a:avLst/>
            <a:gdLst>
              <a:gd name="connsiteX0" fmla="*/ 0 w 2711906"/>
              <a:gd name="connsiteY0" fmla="*/ 0 h 3412275"/>
              <a:gd name="connsiteX1" fmla="*/ 2711906 w 2711906"/>
              <a:gd name="connsiteY1" fmla="*/ 0 h 3412275"/>
              <a:gd name="connsiteX2" fmla="*/ 2711906 w 2711906"/>
              <a:gd name="connsiteY2" fmla="*/ 3412275 h 3412275"/>
              <a:gd name="connsiteX3" fmla="*/ 0 w 2711906"/>
              <a:gd name="connsiteY3" fmla="*/ 3412275 h 3412275"/>
              <a:gd name="connsiteX4" fmla="*/ 0 w 2711906"/>
              <a:gd name="connsiteY4" fmla="*/ 0 h 3412275"/>
              <a:gd name="connsiteX0" fmla="*/ 0 w 2711906"/>
              <a:gd name="connsiteY0" fmla="*/ 0 h 3412275"/>
              <a:gd name="connsiteX1" fmla="*/ 2711906 w 2711906"/>
              <a:gd name="connsiteY1" fmla="*/ 0 h 3412275"/>
              <a:gd name="connsiteX2" fmla="*/ 2711906 w 2711906"/>
              <a:gd name="connsiteY2" fmla="*/ 3412275 h 3412275"/>
              <a:gd name="connsiteX3" fmla="*/ 1346115 w 2711906"/>
              <a:gd name="connsiteY3" fmla="*/ 3412275 h 3412275"/>
              <a:gd name="connsiteX4" fmla="*/ 0 w 2711906"/>
              <a:gd name="connsiteY4" fmla="*/ 3412275 h 3412275"/>
              <a:gd name="connsiteX5" fmla="*/ 0 w 2711906"/>
              <a:gd name="connsiteY5" fmla="*/ 0 h 3412275"/>
              <a:gd name="connsiteX0" fmla="*/ 0 w 2711906"/>
              <a:gd name="connsiteY0" fmla="*/ 0 h 3760193"/>
              <a:gd name="connsiteX1" fmla="*/ 2711906 w 2711906"/>
              <a:gd name="connsiteY1" fmla="*/ 0 h 3760193"/>
              <a:gd name="connsiteX2" fmla="*/ 2711906 w 2711906"/>
              <a:gd name="connsiteY2" fmla="*/ 3412275 h 3760193"/>
              <a:gd name="connsiteX3" fmla="*/ 1368418 w 2711906"/>
              <a:gd name="connsiteY3" fmla="*/ 3760193 h 3760193"/>
              <a:gd name="connsiteX4" fmla="*/ 0 w 2711906"/>
              <a:gd name="connsiteY4" fmla="*/ 3412275 h 3760193"/>
              <a:gd name="connsiteX5" fmla="*/ 0 w 2711906"/>
              <a:gd name="connsiteY5" fmla="*/ 0 h 37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1906" h="3760193">
                <a:moveTo>
                  <a:pt x="0" y="0"/>
                </a:moveTo>
                <a:lnTo>
                  <a:pt x="2711906" y="0"/>
                </a:lnTo>
                <a:lnTo>
                  <a:pt x="2711906" y="3412275"/>
                </a:lnTo>
                <a:lnTo>
                  <a:pt x="1368418" y="3760193"/>
                </a:lnTo>
                <a:lnTo>
                  <a:pt x="0" y="3412275"/>
                </a:lnTo>
                <a:lnTo>
                  <a:pt x="0" y="0"/>
                </a:lnTo>
                <a:close/>
              </a:path>
            </a:pathLst>
          </a:custGeom>
          <a:solidFill>
            <a:schemeClr val="tx1"/>
          </a:solidFill>
          <a:ln>
            <a:solidFill>
              <a:schemeClr val="tx2"/>
            </a:solidFill>
          </a:ln>
        </p:spPr>
        <p:txBody>
          <a:bodyPr vert="horz" lIns="91440" tIns="45720" rIns="91440" bIns="45720" rtlCol="0" anchor="ctr">
            <a:normAutofit/>
          </a:bodyPr>
          <a:lstStyle>
            <a:lvl1pPr marL="0" indent="0" algn="l" defTabSz="685800" rtl="0" eaLnBrk="1" latinLnBrk="0" hangingPunct="1">
              <a:lnSpc>
                <a:spcPct val="90000"/>
              </a:lnSpc>
              <a:spcBef>
                <a:spcPts val="750"/>
              </a:spcBef>
              <a:buClr>
                <a:schemeClr val="bg2"/>
              </a:buClr>
              <a:buFont typeface="Arial" panose="020B0604020202020204" pitchFamily="34" charset="0"/>
              <a:buNone/>
              <a:defRPr sz="1200" b="1" kern="1200">
                <a:solidFill>
                  <a:schemeClr val="tx2"/>
                </a:solidFill>
                <a:latin typeface="+mn-lt"/>
                <a:ea typeface="+mn-ea"/>
                <a:cs typeface="+mn-cs"/>
              </a:defRPr>
            </a:lvl1pPr>
            <a:lvl2pPr marL="0" indent="0" algn="l" defTabSz="685800" rtl="0" eaLnBrk="1" latinLnBrk="0" hangingPunct="1">
              <a:lnSpc>
                <a:spcPct val="90000"/>
              </a:lnSpc>
              <a:spcBef>
                <a:spcPts val="375"/>
              </a:spcBef>
              <a:buClr>
                <a:schemeClr val="bg2"/>
              </a:buClr>
              <a:buFont typeface="Arial" panose="020B0604020202020204" pitchFamily="34" charset="0"/>
              <a:buNone/>
              <a:defRPr sz="12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NZ" sz="1600" dirty="0"/>
              <a:t>Making health, safety and wellbeing a priority</a:t>
            </a:r>
          </a:p>
        </p:txBody>
      </p:sp>
    </p:spTree>
    <p:extLst>
      <p:ext uri="{BB962C8B-B14F-4D97-AF65-F5344CB8AC3E}">
        <p14:creationId xmlns:p14="http://schemas.microsoft.com/office/powerpoint/2010/main" val="3786520810"/>
      </p:ext>
    </p:extLst>
  </p:cSld>
  <p:clrMapOvr>
    <a:masterClrMapping/>
  </p:clrMapOvr>
</p:sld>
</file>

<file path=ppt/theme/theme1.xml><?xml version="1.0" encoding="utf-8"?>
<a:theme xmlns:a="http://schemas.openxmlformats.org/drawingml/2006/main" name="Theme1">
  <a:themeElements>
    <a:clrScheme name="Custom 1">
      <a:dk1>
        <a:sysClr val="windowText" lastClr="000000"/>
      </a:dk1>
      <a:lt1>
        <a:sysClr val="window" lastClr="FFFFFF"/>
      </a:lt1>
      <a:dk2>
        <a:srgbClr val="AFBD22"/>
      </a:dk2>
      <a:lt2>
        <a:srgbClr val="19456B"/>
      </a:lt2>
      <a:accent1>
        <a:srgbClr val="2575AE"/>
      </a:accent1>
      <a:accent2>
        <a:srgbClr val="197D5D"/>
      </a:accent2>
      <a:accent3>
        <a:srgbClr val="008B97"/>
      </a:accent3>
      <a:accent4>
        <a:srgbClr val="F2CD00"/>
      </a:accent4>
      <a:accent5>
        <a:srgbClr val="E87722"/>
      </a:accent5>
      <a:accent6>
        <a:srgbClr val="CA4142"/>
      </a:accent6>
      <a:hlink>
        <a:srgbClr val="0563C1"/>
      </a:hlink>
      <a:folHlink>
        <a:srgbClr val="954F72"/>
      </a:folHlink>
    </a:clrScheme>
    <a:fontScheme name="NZ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ZTA Presentation Template" id="{46B1A59A-489D-4068-83BF-A8BCEFB3A710}" vid="{4F3B3712-2363-49E1-B122-071B5BF723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NZTA Presentation Template</Template>
  <TotalTime>9835</TotalTime>
  <Words>1265</Words>
  <Application>Microsoft Office PowerPoint</Application>
  <PresentationFormat>On-screen Show (16:9)</PresentationFormat>
  <Paragraphs>193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Theme1</vt:lpstr>
      <vt:lpstr>NZ Upgrade Programme</vt:lpstr>
      <vt:lpstr>Click to add Master title style</vt:lpstr>
      <vt:lpstr>Programme outcomes</vt:lpstr>
      <vt:lpstr>Programme challenges</vt:lpstr>
      <vt:lpstr>First five projects </vt:lpstr>
      <vt:lpstr>Queenstown package</vt:lpstr>
      <vt:lpstr>PowerPoint Presentation</vt:lpstr>
      <vt:lpstr>Queenstown package – indicative timing</vt:lpstr>
      <vt:lpstr>Working together to drive innovation through delivery</vt:lpstr>
      <vt:lpstr>Driving innovation through delivery </vt:lpstr>
      <vt:lpstr>Questions</vt:lpstr>
    </vt:vector>
  </TitlesOfParts>
  <Company>NZ Transport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text</dc:title>
  <dc:creator>Ailsa Campbell</dc:creator>
  <dc:description>created by www.allfields.co.nz</dc:description>
  <cp:lastModifiedBy>Sarah Downs</cp:lastModifiedBy>
  <cp:revision>107</cp:revision>
  <cp:lastPrinted>2020-06-11T03:09:39Z</cp:lastPrinted>
  <dcterms:created xsi:type="dcterms:W3CDTF">2020-05-14T21:24:37Z</dcterms:created>
  <dcterms:modified xsi:type="dcterms:W3CDTF">2020-07-27T05:16:07Z</dcterms:modified>
</cp:coreProperties>
</file>